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93"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62" r:id="rId22"/>
    <p:sldId id="263" r:id="rId23"/>
    <p:sldId id="287" r:id="rId24"/>
    <p:sldId id="264" r:id="rId25"/>
    <p:sldId id="266" r:id="rId26"/>
    <p:sldId id="267" r:id="rId27"/>
    <p:sldId id="288" r:id="rId28"/>
    <p:sldId id="290" r:id="rId29"/>
    <p:sldId id="291" r:id="rId30"/>
    <p:sldId id="292" r:id="rId31"/>
    <p:sldId id="289"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32"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es, Christopher" userId="9fedfa6b-bbed-493e-8cea-a60c1052ccb6" providerId="ADAL" clId="{8B5101B2-0B69-4017-B462-0F90CF90F19B}"/>
    <pc:docChg chg="undo custSel addSld delSld modSld">
      <pc:chgData name="Ives, Christopher" userId="9fedfa6b-bbed-493e-8cea-a60c1052ccb6" providerId="ADAL" clId="{8B5101B2-0B69-4017-B462-0F90CF90F19B}" dt="2022-10-16T17:31:01.769" v="2764" actId="20577"/>
      <pc:docMkLst>
        <pc:docMk/>
      </pc:docMkLst>
      <pc:sldChg chg="modSp mod">
        <pc:chgData name="Ives, Christopher" userId="9fedfa6b-bbed-493e-8cea-a60c1052ccb6" providerId="ADAL" clId="{8B5101B2-0B69-4017-B462-0F90CF90F19B}" dt="2022-10-16T12:16:20.058" v="1960" actId="20577"/>
        <pc:sldMkLst>
          <pc:docMk/>
          <pc:sldMk cId="1399044607" sldId="257"/>
        </pc:sldMkLst>
        <pc:spChg chg="mod">
          <ac:chgData name="Ives, Christopher" userId="9fedfa6b-bbed-493e-8cea-a60c1052ccb6" providerId="ADAL" clId="{8B5101B2-0B69-4017-B462-0F90CF90F19B}" dt="2022-10-16T12:16:20.058" v="1960" actId="20577"/>
          <ac:spMkLst>
            <pc:docMk/>
            <pc:sldMk cId="1399044607" sldId="257"/>
            <ac:spMk id="2" creationId="{8D322A06-5684-4719-99B0-FC2F8EEC84AA}"/>
          </ac:spMkLst>
        </pc:spChg>
      </pc:sldChg>
      <pc:sldChg chg="modSp mod">
        <pc:chgData name="Ives, Christopher" userId="9fedfa6b-bbed-493e-8cea-a60c1052ccb6" providerId="ADAL" clId="{8B5101B2-0B69-4017-B462-0F90CF90F19B}" dt="2022-10-16T13:46:54.271" v="2359" actId="20577"/>
        <pc:sldMkLst>
          <pc:docMk/>
          <pc:sldMk cId="2620968318" sldId="264"/>
        </pc:sldMkLst>
        <pc:spChg chg="mod">
          <ac:chgData name="Ives, Christopher" userId="9fedfa6b-bbed-493e-8cea-a60c1052ccb6" providerId="ADAL" clId="{8B5101B2-0B69-4017-B462-0F90CF90F19B}" dt="2022-10-16T13:46:54.271" v="2359" actId="20577"/>
          <ac:spMkLst>
            <pc:docMk/>
            <pc:sldMk cId="2620968318" sldId="264"/>
            <ac:spMk id="2" creationId="{46FE28D5-C2BB-481E-9237-0CB9B580BE82}"/>
          </ac:spMkLst>
        </pc:spChg>
      </pc:sldChg>
      <pc:sldChg chg="modSp mod">
        <pc:chgData name="Ives, Christopher" userId="9fedfa6b-bbed-493e-8cea-a60c1052ccb6" providerId="ADAL" clId="{8B5101B2-0B69-4017-B462-0F90CF90F19B}" dt="2022-10-16T12:15:12.599" v="1948" actId="2711"/>
        <pc:sldMkLst>
          <pc:docMk/>
          <pc:sldMk cId="1566410322" sldId="266"/>
        </pc:sldMkLst>
        <pc:spChg chg="mod">
          <ac:chgData name="Ives, Christopher" userId="9fedfa6b-bbed-493e-8cea-a60c1052ccb6" providerId="ADAL" clId="{8B5101B2-0B69-4017-B462-0F90CF90F19B}" dt="2022-10-16T12:15:12.599" v="1948" actId="2711"/>
          <ac:spMkLst>
            <pc:docMk/>
            <pc:sldMk cId="1566410322" sldId="266"/>
            <ac:spMk id="2" creationId="{CEE924FD-BBB2-4160-A2CF-D11E44DDD00F}"/>
          </ac:spMkLst>
        </pc:spChg>
      </pc:sldChg>
      <pc:sldChg chg="modSp mod">
        <pc:chgData name="Ives, Christopher" userId="9fedfa6b-bbed-493e-8cea-a60c1052ccb6" providerId="ADAL" clId="{8B5101B2-0B69-4017-B462-0F90CF90F19B}" dt="2022-10-16T14:00:33.710" v="2403" actId="1076"/>
        <pc:sldMkLst>
          <pc:docMk/>
          <pc:sldMk cId="3291469374" sldId="267"/>
        </pc:sldMkLst>
        <pc:spChg chg="mod">
          <ac:chgData name="Ives, Christopher" userId="9fedfa6b-bbed-493e-8cea-a60c1052ccb6" providerId="ADAL" clId="{8B5101B2-0B69-4017-B462-0F90CF90F19B}" dt="2022-10-16T14:00:33.710" v="2403" actId="1076"/>
          <ac:spMkLst>
            <pc:docMk/>
            <pc:sldMk cId="3291469374" sldId="267"/>
            <ac:spMk id="5" creationId="{8FC6F5A5-D050-4379-90E0-2668E3E3ADA0}"/>
          </ac:spMkLst>
        </pc:spChg>
      </pc:sldChg>
      <pc:sldChg chg="modSp del mod">
        <pc:chgData name="Ives, Christopher" userId="9fedfa6b-bbed-493e-8cea-a60c1052ccb6" providerId="ADAL" clId="{8B5101B2-0B69-4017-B462-0F90CF90F19B}" dt="2022-10-16T13:53:55.211" v="2398" actId="47"/>
        <pc:sldMkLst>
          <pc:docMk/>
          <pc:sldMk cId="4220168942" sldId="270"/>
        </pc:sldMkLst>
        <pc:spChg chg="mod">
          <ac:chgData name="Ives, Christopher" userId="9fedfa6b-bbed-493e-8cea-a60c1052ccb6" providerId="ADAL" clId="{8B5101B2-0B69-4017-B462-0F90CF90F19B}" dt="2022-10-16T13:53:01.710" v="2397"/>
          <ac:spMkLst>
            <pc:docMk/>
            <pc:sldMk cId="4220168942" sldId="270"/>
            <ac:spMk id="3" creationId="{98C67994-513A-4A84-B951-B4C12DC63796}"/>
          </ac:spMkLst>
        </pc:spChg>
      </pc:sldChg>
      <pc:sldChg chg="modSp mod">
        <pc:chgData name="Ives, Christopher" userId="9fedfa6b-bbed-493e-8cea-a60c1052ccb6" providerId="ADAL" clId="{8B5101B2-0B69-4017-B462-0F90CF90F19B}" dt="2022-10-16T12:17:13.930" v="1967" actId="115"/>
        <pc:sldMkLst>
          <pc:docMk/>
          <pc:sldMk cId="768841698" sldId="271"/>
        </pc:sldMkLst>
        <pc:spChg chg="mod">
          <ac:chgData name="Ives, Christopher" userId="9fedfa6b-bbed-493e-8cea-a60c1052ccb6" providerId="ADAL" clId="{8B5101B2-0B69-4017-B462-0F90CF90F19B}" dt="2022-10-16T12:17:13.930" v="1967" actId="115"/>
          <ac:spMkLst>
            <pc:docMk/>
            <pc:sldMk cId="768841698" sldId="271"/>
            <ac:spMk id="3" creationId="{5F3F995A-6BB5-42AA-B0E7-E663A6D680C9}"/>
          </ac:spMkLst>
        </pc:spChg>
      </pc:sldChg>
      <pc:sldChg chg="modSp mod">
        <pc:chgData name="Ives, Christopher" userId="9fedfa6b-bbed-493e-8cea-a60c1052ccb6" providerId="ADAL" clId="{8B5101B2-0B69-4017-B462-0F90CF90F19B}" dt="2022-10-16T13:54:15.790" v="2399" actId="1076"/>
        <pc:sldMkLst>
          <pc:docMk/>
          <pc:sldMk cId="3763395622" sldId="272"/>
        </pc:sldMkLst>
        <pc:spChg chg="mod">
          <ac:chgData name="Ives, Christopher" userId="9fedfa6b-bbed-493e-8cea-a60c1052ccb6" providerId="ADAL" clId="{8B5101B2-0B69-4017-B462-0F90CF90F19B}" dt="2022-10-16T13:54:15.790" v="2399" actId="1076"/>
          <ac:spMkLst>
            <pc:docMk/>
            <pc:sldMk cId="3763395622" sldId="272"/>
            <ac:spMk id="3" creationId="{1BBC0194-9ED0-4C57-A215-A52542604DAC}"/>
          </ac:spMkLst>
        </pc:spChg>
      </pc:sldChg>
      <pc:sldChg chg="modSp mod">
        <pc:chgData name="Ives, Christopher" userId="9fedfa6b-bbed-493e-8cea-a60c1052ccb6" providerId="ADAL" clId="{8B5101B2-0B69-4017-B462-0F90CF90F19B}" dt="2022-10-16T13:55:56.183" v="2400" actId="20577"/>
        <pc:sldMkLst>
          <pc:docMk/>
          <pc:sldMk cId="296266315" sldId="275"/>
        </pc:sldMkLst>
        <pc:spChg chg="mod">
          <ac:chgData name="Ives, Christopher" userId="9fedfa6b-bbed-493e-8cea-a60c1052ccb6" providerId="ADAL" clId="{8B5101B2-0B69-4017-B462-0F90CF90F19B}" dt="2022-10-16T13:55:56.183" v="2400" actId="20577"/>
          <ac:spMkLst>
            <pc:docMk/>
            <pc:sldMk cId="296266315" sldId="275"/>
            <ac:spMk id="3" creationId="{2F1E53A5-0897-4398-A9E2-4BFB0B07F2EF}"/>
          </ac:spMkLst>
        </pc:spChg>
      </pc:sldChg>
      <pc:sldChg chg="modSp mod">
        <pc:chgData name="Ives, Christopher" userId="9fedfa6b-bbed-493e-8cea-a60c1052ccb6" providerId="ADAL" clId="{8B5101B2-0B69-4017-B462-0F90CF90F19B}" dt="2022-10-16T13:42:10.751" v="2293" actId="21"/>
        <pc:sldMkLst>
          <pc:docMk/>
          <pc:sldMk cId="3655760355" sldId="276"/>
        </pc:sldMkLst>
        <pc:spChg chg="mod">
          <ac:chgData name="Ives, Christopher" userId="9fedfa6b-bbed-493e-8cea-a60c1052ccb6" providerId="ADAL" clId="{8B5101B2-0B69-4017-B462-0F90CF90F19B}" dt="2022-10-16T13:42:10.751" v="2293" actId="21"/>
          <ac:spMkLst>
            <pc:docMk/>
            <pc:sldMk cId="3655760355" sldId="276"/>
            <ac:spMk id="3" creationId="{891334DF-5E0D-4335-BC29-6BDAA9861C99}"/>
          </ac:spMkLst>
        </pc:spChg>
      </pc:sldChg>
      <pc:sldChg chg="modSp mod">
        <pc:chgData name="Ives, Christopher" userId="9fedfa6b-bbed-493e-8cea-a60c1052ccb6" providerId="ADAL" clId="{8B5101B2-0B69-4017-B462-0F90CF90F19B}" dt="2022-10-16T13:42:21.508" v="2295" actId="255"/>
        <pc:sldMkLst>
          <pc:docMk/>
          <pc:sldMk cId="2286176843" sldId="277"/>
        </pc:sldMkLst>
        <pc:spChg chg="mod">
          <ac:chgData name="Ives, Christopher" userId="9fedfa6b-bbed-493e-8cea-a60c1052ccb6" providerId="ADAL" clId="{8B5101B2-0B69-4017-B462-0F90CF90F19B}" dt="2022-10-16T13:42:21.508" v="2295" actId="255"/>
          <ac:spMkLst>
            <pc:docMk/>
            <pc:sldMk cId="2286176843" sldId="277"/>
            <ac:spMk id="3" creationId="{4F900494-C9FA-4F25-9E41-F6E0BCFEFD7B}"/>
          </ac:spMkLst>
        </pc:spChg>
      </pc:sldChg>
      <pc:sldChg chg="modSp mod">
        <pc:chgData name="Ives, Christopher" userId="9fedfa6b-bbed-493e-8cea-a60c1052ccb6" providerId="ADAL" clId="{8B5101B2-0B69-4017-B462-0F90CF90F19B}" dt="2022-10-16T13:42:34.117" v="2299" actId="20577"/>
        <pc:sldMkLst>
          <pc:docMk/>
          <pc:sldMk cId="914847039" sldId="278"/>
        </pc:sldMkLst>
        <pc:spChg chg="mod">
          <ac:chgData name="Ives, Christopher" userId="9fedfa6b-bbed-493e-8cea-a60c1052ccb6" providerId="ADAL" clId="{8B5101B2-0B69-4017-B462-0F90CF90F19B}" dt="2022-10-16T13:42:34.117" v="2299" actId="20577"/>
          <ac:spMkLst>
            <pc:docMk/>
            <pc:sldMk cId="914847039" sldId="278"/>
            <ac:spMk id="3" creationId="{BB418214-0C83-477A-8627-EB963DDD87D9}"/>
          </ac:spMkLst>
        </pc:spChg>
      </pc:sldChg>
      <pc:sldChg chg="modSp mod">
        <pc:chgData name="Ives, Christopher" userId="9fedfa6b-bbed-493e-8cea-a60c1052ccb6" providerId="ADAL" clId="{8B5101B2-0B69-4017-B462-0F90CF90F19B}" dt="2022-10-16T13:56:59.280" v="2402" actId="20577"/>
        <pc:sldMkLst>
          <pc:docMk/>
          <pc:sldMk cId="334385764" sldId="279"/>
        </pc:sldMkLst>
        <pc:spChg chg="mod">
          <ac:chgData name="Ives, Christopher" userId="9fedfa6b-bbed-493e-8cea-a60c1052ccb6" providerId="ADAL" clId="{8B5101B2-0B69-4017-B462-0F90CF90F19B}" dt="2022-10-16T13:56:59.280" v="2402" actId="20577"/>
          <ac:spMkLst>
            <pc:docMk/>
            <pc:sldMk cId="334385764" sldId="279"/>
            <ac:spMk id="3" creationId="{CF611175-9BF0-43B3-AD6C-3215600A399C}"/>
          </ac:spMkLst>
        </pc:spChg>
      </pc:sldChg>
      <pc:sldChg chg="modSp mod">
        <pc:chgData name="Ives, Christopher" userId="9fedfa6b-bbed-493e-8cea-a60c1052ccb6" providerId="ADAL" clId="{8B5101B2-0B69-4017-B462-0F90CF90F19B}" dt="2022-10-16T12:22:03.123" v="2128" actId="20577"/>
        <pc:sldMkLst>
          <pc:docMk/>
          <pc:sldMk cId="3588572115" sldId="281"/>
        </pc:sldMkLst>
        <pc:spChg chg="mod">
          <ac:chgData name="Ives, Christopher" userId="9fedfa6b-bbed-493e-8cea-a60c1052ccb6" providerId="ADAL" clId="{8B5101B2-0B69-4017-B462-0F90CF90F19B}" dt="2022-10-16T12:22:03.123" v="2128" actId="20577"/>
          <ac:spMkLst>
            <pc:docMk/>
            <pc:sldMk cId="3588572115" sldId="281"/>
            <ac:spMk id="3" creationId="{6458E355-3D57-4F5B-815C-DC12197A76B8}"/>
          </ac:spMkLst>
        </pc:spChg>
      </pc:sldChg>
      <pc:sldChg chg="modSp mod">
        <pc:chgData name="Ives, Christopher" userId="9fedfa6b-bbed-493e-8cea-a60c1052ccb6" providerId="ADAL" clId="{8B5101B2-0B69-4017-B462-0F90CF90F19B}" dt="2022-10-16T13:36:34.189" v="2207" actId="114"/>
        <pc:sldMkLst>
          <pc:docMk/>
          <pc:sldMk cId="1206850693" sldId="282"/>
        </pc:sldMkLst>
        <pc:spChg chg="mod">
          <ac:chgData name="Ives, Christopher" userId="9fedfa6b-bbed-493e-8cea-a60c1052ccb6" providerId="ADAL" clId="{8B5101B2-0B69-4017-B462-0F90CF90F19B}" dt="2022-10-16T13:36:34.189" v="2207" actId="114"/>
          <ac:spMkLst>
            <pc:docMk/>
            <pc:sldMk cId="1206850693" sldId="282"/>
            <ac:spMk id="3" creationId="{54543A94-6931-4A90-BB41-B7C3815CA3F9}"/>
          </ac:spMkLst>
        </pc:spChg>
      </pc:sldChg>
      <pc:sldChg chg="modSp mod">
        <pc:chgData name="Ives, Christopher" userId="9fedfa6b-bbed-493e-8cea-a60c1052ccb6" providerId="ADAL" clId="{8B5101B2-0B69-4017-B462-0F90CF90F19B}" dt="2022-10-16T13:44:51.639" v="2353" actId="20577"/>
        <pc:sldMkLst>
          <pc:docMk/>
          <pc:sldMk cId="3701479015" sldId="284"/>
        </pc:sldMkLst>
        <pc:spChg chg="mod">
          <ac:chgData name="Ives, Christopher" userId="9fedfa6b-bbed-493e-8cea-a60c1052ccb6" providerId="ADAL" clId="{8B5101B2-0B69-4017-B462-0F90CF90F19B}" dt="2022-10-16T13:44:51.639" v="2353" actId="20577"/>
          <ac:spMkLst>
            <pc:docMk/>
            <pc:sldMk cId="3701479015" sldId="284"/>
            <ac:spMk id="3" creationId="{78878253-3985-46C7-B4FA-346E896960A0}"/>
          </ac:spMkLst>
        </pc:spChg>
      </pc:sldChg>
      <pc:sldChg chg="modSp add del mod">
        <pc:chgData name="Ives, Christopher" userId="9fedfa6b-bbed-493e-8cea-a60c1052ccb6" providerId="ADAL" clId="{8B5101B2-0B69-4017-B462-0F90CF90F19B}" dt="2022-10-16T13:48:10.473" v="2389" actId="20577"/>
        <pc:sldMkLst>
          <pc:docMk/>
          <pc:sldMk cId="476827906" sldId="288"/>
        </pc:sldMkLst>
        <pc:spChg chg="mod">
          <ac:chgData name="Ives, Christopher" userId="9fedfa6b-bbed-493e-8cea-a60c1052ccb6" providerId="ADAL" clId="{8B5101B2-0B69-4017-B462-0F90CF90F19B}" dt="2022-10-16T13:48:10.473" v="2389" actId="20577"/>
          <ac:spMkLst>
            <pc:docMk/>
            <pc:sldMk cId="476827906" sldId="288"/>
            <ac:spMk id="3" creationId="{4B0D416F-DDC5-4CFD-ADD2-1190F164208C}"/>
          </ac:spMkLst>
        </pc:spChg>
      </pc:sldChg>
      <pc:sldChg chg="modSp mod">
        <pc:chgData name="Ives, Christopher" userId="9fedfa6b-bbed-493e-8cea-a60c1052ccb6" providerId="ADAL" clId="{8B5101B2-0B69-4017-B462-0F90CF90F19B}" dt="2022-10-16T13:49:03.439" v="2396" actId="20577"/>
        <pc:sldMkLst>
          <pc:docMk/>
          <pc:sldMk cId="2105215801" sldId="289"/>
        </pc:sldMkLst>
        <pc:spChg chg="mod">
          <ac:chgData name="Ives, Christopher" userId="9fedfa6b-bbed-493e-8cea-a60c1052ccb6" providerId="ADAL" clId="{8B5101B2-0B69-4017-B462-0F90CF90F19B}" dt="2022-10-16T13:49:03.439" v="2396" actId="20577"/>
          <ac:spMkLst>
            <pc:docMk/>
            <pc:sldMk cId="2105215801" sldId="289"/>
            <ac:spMk id="3" creationId="{5C195506-C0D6-49AB-9761-FCF3143477D5}"/>
          </ac:spMkLst>
        </pc:spChg>
      </pc:sldChg>
      <pc:sldChg chg="addSp modSp new add del mod">
        <pc:chgData name="Ives, Christopher" userId="9fedfa6b-bbed-493e-8cea-a60c1052ccb6" providerId="ADAL" clId="{8B5101B2-0B69-4017-B462-0F90CF90F19B}" dt="2022-10-16T13:48:26.695" v="2394" actId="20577"/>
        <pc:sldMkLst>
          <pc:docMk/>
          <pc:sldMk cId="3649288742" sldId="290"/>
        </pc:sldMkLst>
        <pc:spChg chg="add mod">
          <ac:chgData name="Ives, Christopher" userId="9fedfa6b-bbed-493e-8cea-a60c1052ccb6" providerId="ADAL" clId="{8B5101B2-0B69-4017-B462-0F90CF90F19B}" dt="2022-10-16T13:48:26.695" v="2394" actId="20577"/>
          <ac:spMkLst>
            <pc:docMk/>
            <pc:sldMk cId="3649288742" sldId="290"/>
            <ac:spMk id="3" creationId="{08C7DF21-C6BF-4346-9E75-09970ACD28A1}"/>
          </ac:spMkLst>
        </pc:spChg>
      </pc:sldChg>
      <pc:sldChg chg="addSp modSp new add del mod">
        <pc:chgData name="Ives, Christopher" userId="9fedfa6b-bbed-493e-8cea-a60c1052ccb6" providerId="ADAL" clId="{8B5101B2-0B69-4017-B462-0F90CF90F19B}" dt="2022-10-16T12:14:51.773" v="1947" actId="113"/>
        <pc:sldMkLst>
          <pc:docMk/>
          <pc:sldMk cId="782518867" sldId="291"/>
        </pc:sldMkLst>
        <pc:spChg chg="add mod">
          <ac:chgData name="Ives, Christopher" userId="9fedfa6b-bbed-493e-8cea-a60c1052ccb6" providerId="ADAL" clId="{8B5101B2-0B69-4017-B462-0F90CF90F19B}" dt="2022-10-16T12:14:51.773" v="1947" actId="113"/>
          <ac:spMkLst>
            <pc:docMk/>
            <pc:sldMk cId="782518867" sldId="291"/>
            <ac:spMk id="3" creationId="{73B1BF07-C1FF-4907-A175-4D34DAE517BC}"/>
          </ac:spMkLst>
        </pc:spChg>
      </pc:sldChg>
      <pc:sldChg chg="addSp modSp new mod">
        <pc:chgData name="Ives, Christopher" userId="9fedfa6b-bbed-493e-8cea-a60c1052ccb6" providerId="ADAL" clId="{8B5101B2-0B69-4017-B462-0F90CF90F19B}" dt="2022-10-16T12:13:38.126" v="1920" actId="255"/>
        <pc:sldMkLst>
          <pc:docMk/>
          <pc:sldMk cId="1892347974" sldId="292"/>
        </pc:sldMkLst>
        <pc:spChg chg="add mod">
          <ac:chgData name="Ives, Christopher" userId="9fedfa6b-bbed-493e-8cea-a60c1052ccb6" providerId="ADAL" clId="{8B5101B2-0B69-4017-B462-0F90CF90F19B}" dt="2022-10-16T12:13:38.126" v="1920" actId="255"/>
          <ac:spMkLst>
            <pc:docMk/>
            <pc:sldMk cId="1892347974" sldId="292"/>
            <ac:spMk id="3" creationId="{26C4325A-77DF-4255-A1B8-B869B40F763B}"/>
          </ac:spMkLst>
        </pc:spChg>
      </pc:sldChg>
      <pc:sldChg chg="addSp modSp new mod">
        <pc:chgData name="Ives, Christopher" userId="9fedfa6b-bbed-493e-8cea-a60c1052ccb6" providerId="ADAL" clId="{8B5101B2-0B69-4017-B462-0F90CF90F19B}" dt="2022-10-16T17:31:01.769" v="2764" actId="20577"/>
        <pc:sldMkLst>
          <pc:docMk/>
          <pc:sldMk cId="1704064675" sldId="293"/>
        </pc:sldMkLst>
        <pc:spChg chg="add mod">
          <ac:chgData name="Ives, Christopher" userId="9fedfa6b-bbed-493e-8cea-a60c1052ccb6" providerId="ADAL" clId="{8B5101B2-0B69-4017-B462-0F90CF90F19B}" dt="2022-10-16T17:31:01.769" v="2764" actId="20577"/>
          <ac:spMkLst>
            <pc:docMk/>
            <pc:sldMk cId="1704064675" sldId="293"/>
            <ac:spMk id="3" creationId="{783EC74E-D7CC-4891-ADC8-3F36F25E488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5FF1C-7735-453B-BB94-07FB6FBD3F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9CC0F3F-2D7E-4187-B360-203BAE1661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53CFF4-04F3-4103-AA75-D33233C20DF4}"/>
              </a:ext>
            </a:extLst>
          </p:cNvPr>
          <p:cNvSpPr>
            <a:spLocks noGrp="1"/>
          </p:cNvSpPr>
          <p:nvPr>
            <p:ph type="dt" sz="half" idx="10"/>
          </p:nvPr>
        </p:nvSpPr>
        <p:spPr/>
        <p:txBody>
          <a:bodyPr/>
          <a:lstStyle/>
          <a:p>
            <a:fld id="{6495BC14-CCD9-4D82-8699-A97A90585F17}" type="datetimeFigureOut">
              <a:rPr lang="en-US" smtClean="0"/>
              <a:t>10/16/2022</a:t>
            </a:fld>
            <a:endParaRPr lang="en-US"/>
          </a:p>
        </p:txBody>
      </p:sp>
      <p:sp>
        <p:nvSpPr>
          <p:cNvPr id="5" name="Footer Placeholder 4">
            <a:extLst>
              <a:ext uri="{FF2B5EF4-FFF2-40B4-BE49-F238E27FC236}">
                <a16:creationId xmlns:a16="http://schemas.microsoft.com/office/drawing/2014/main" id="{F9DDBA28-ACF7-4D30-B5EF-27C063E0B3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A72441-588D-4D97-979E-03C93584A705}"/>
              </a:ext>
            </a:extLst>
          </p:cNvPr>
          <p:cNvSpPr>
            <a:spLocks noGrp="1"/>
          </p:cNvSpPr>
          <p:nvPr>
            <p:ph type="sldNum" sz="quarter" idx="12"/>
          </p:nvPr>
        </p:nvSpPr>
        <p:spPr/>
        <p:txBody>
          <a:bodyPr/>
          <a:lstStyle/>
          <a:p>
            <a:fld id="{2FE3895C-942D-48EA-A644-B24E2D0C66D8}" type="slidenum">
              <a:rPr lang="en-US" smtClean="0"/>
              <a:t>‹#›</a:t>
            </a:fld>
            <a:endParaRPr lang="en-US"/>
          </a:p>
        </p:txBody>
      </p:sp>
    </p:spTree>
    <p:extLst>
      <p:ext uri="{BB962C8B-B14F-4D97-AF65-F5344CB8AC3E}">
        <p14:creationId xmlns:p14="http://schemas.microsoft.com/office/powerpoint/2010/main" val="315487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09DE6-4B41-4634-B952-745DAF5D5E1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4651BB-E277-45CD-AC13-DDDDBD1A3A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DDA55A-012D-4ABD-994F-4826593D53BC}"/>
              </a:ext>
            </a:extLst>
          </p:cNvPr>
          <p:cNvSpPr>
            <a:spLocks noGrp="1"/>
          </p:cNvSpPr>
          <p:nvPr>
            <p:ph type="dt" sz="half" idx="10"/>
          </p:nvPr>
        </p:nvSpPr>
        <p:spPr/>
        <p:txBody>
          <a:bodyPr/>
          <a:lstStyle/>
          <a:p>
            <a:fld id="{6495BC14-CCD9-4D82-8699-A97A90585F17}" type="datetimeFigureOut">
              <a:rPr lang="en-US" smtClean="0"/>
              <a:t>10/16/2022</a:t>
            </a:fld>
            <a:endParaRPr lang="en-US"/>
          </a:p>
        </p:txBody>
      </p:sp>
      <p:sp>
        <p:nvSpPr>
          <p:cNvPr id="5" name="Footer Placeholder 4">
            <a:extLst>
              <a:ext uri="{FF2B5EF4-FFF2-40B4-BE49-F238E27FC236}">
                <a16:creationId xmlns:a16="http://schemas.microsoft.com/office/drawing/2014/main" id="{269DA1F7-32B8-400A-AD50-BBB8113E3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C8B7C9-3199-4D45-977E-9C45E1A3EF73}"/>
              </a:ext>
            </a:extLst>
          </p:cNvPr>
          <p:cNvSpPr>
            <a:spLocks noGrp="1"/>
          </p:cNvSpPr>
          <p:nvPr>
            <p:ph type="sldNum" sz="quarter" idx="12"/>
          </p:nvPr>
        </p:nvSpPr>
        <p:spPr/>
        <p:txBody>
          <a:bodyPr/>
          <a:lstStyle/>
          <a:p>
            <a:fld id="{2FE3895C-942D-48EA-A644-B24E2D0C66D8}" type="slidenum">
              <a:rPr lang="en-US" smtClean="0"/>
              <a:t>‹#›</a:t>
            </a:fld>
            <a:endParaRPr lang="en-US"/>
          </a:p>
        </p:txBody>
      </p:sp>
    </p:spTree>
    <p:extLst>
      <p:ext uri="{BB962C8B-B14F-4D97-AF65-F5344CB8AC3E}">
        <p14:creationId xmlns:p14="http://schemas.microsoft.com/office/powerpoint/2010/main" val="1990289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0DE7D7-9F18-49EA-9222-D931B4905A7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9803AE5-065E-4FAA-AE59-17BD854E5D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E5640C-495B-4EF6-9364-6EF77265B08D}"/>
              </a:ext>
            </a:extLst>
          </p:cNvPr>
          <p:cNvSpPr>
            <a:spLocks noGrp="1"/>
          </p:cNvSpPr>
          <p:nvPr>
            <p:ph type="dt" sz="half" idx="10"/>
          </p:nvPr>
        </p:nvSpPr>
        <p:spPr/>
        <p:txBody>
          <a:bodyPr/>
          <a:lstStyle/>
          <a:p>
            <a:fld id="{6495BC14-CCD9-4D82-8699-A97A90585F17}" type="datetimeFigureOut">
              <a:rPr lang="en-US" smtClean="0"/>
              <a:t>10/16/2022</a:t>
            </a:fld>
            <a:endParaRPr lang="en-US"/>
          </a:p>
        </p:txBody>
      </p:sp>
      <p:sp>
        <p:nvSpPr>
          <p:cNvPr id="5" name="Footer Placeholder 4">
            <a:extLst>
              <a:ext uri="{FF2B5EF4-FFF2-40B4-BE49-F238E27FC236}">
                <a16:creationId xmlns:a16="http://schemas.microsoft.com/office/drawing/2014/main" id="{576633FF-63EE-47DD-8DEC-2E383DF58E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B926DF-625F-476B-8A37-FA67D547F93A}"/>
              </a:ext>
            </a:extLst>
          </p:cNvPr>
          <p:cNvSpPr>
            <a:spLocks noGrp="1"/>
          </p:cNvSpPr>
          <p:nvPr>
            <p:ph type="sldNum" sz="quarter" idx="12"/>
          </p:nvPr>
        </p:nvSpPr>
        <p:spPr/>
        <p:txBody>
          <a:bodyPr/>
          <a:lstStyle/>
          <a:p>
            <a:fld id="{2FE3895C-942D-48EA-A644-B24E2D0C66D8}" type="slidenum">
              <a:rPr lang="en-US" smtClean="0"/>
              <a:t>‹#›</a:t>
            </a:fld>
            <a:endParaRPr lang="en-US"/>
          </a:p>
        </p:txBody>
      </p:sp>
    </p:spTree>
    <p:extLst>
      <p:ext uri="{BB962C8B-B14F-4D97-AF65-F5344CB8AC3E}">
        <p14:creationId xmlns:p14="http://schemas.microsoft.com/office/powerpoint/2010/main" val="953969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FDB5B-D7C8-4B7A-A1CD-8A22A49A6F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041068-8165-40EB-8EE6-B78AAC5F33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C760C6-48ED-49CE-83C0-503923664EF7}"/>
              </a:ext>
            </a:extLst>
          </p:cNvPr>
          <p:cNvSpPr>
            <a:spLocks noGrp="1"/>
          </p:cNvSpPr>
          <p:nvPr>
            <p:ph type="dt" sz="half" idx="10"/>
          </p:nvPr>
        </p:nvSpPr>
        <p:spPr/>
        <p:txBody>
          <a:bodyPr/>
          <a:lstStyle/>
          <a:p>
            <a:fld id="{6495BC14-CCD9-4D82-8699-A97A90585F17}" type="datetimeFigureOut">
              <a:rPr lang="en-US" smtClean="0"/>
              <a:t>10/16/2022</a:t>
            </a:fld>
            <a:endParaRPr lang="en-US"/>
          </a:p>
        </p:txBody>
      </p:sp>
      <p:sp>
        <p:nvSpPr>
          <p:cNvPr id="5" name="Footer Placeholder 4">
            <a:extLst>
              <a:ext uri="{FF2B5EF4-FFF2-40B4-BE49-F238E27FC236}">
                <a16:creationId xmlns:a16="http://schemas.microsoft.com/office/drawing/2014/main" id="{6FF0B897-EED7-4598-85EE-7004B7E8A1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6C6CD-A241-49A6-BF47-BA3935ECB1C9}"/>
              </a:ext>
            </a:extLst>
          </p:cNvPr>
          <p:cNvSpPr>
            <a:spLocks noGrp="1"/>
          </p:cNvSpPr>
          <p:nvPr>
            <p:ph type="sldNum" sz="quarter" idx="12"/>
          </p:nvPr>
        </p:nvSpPr>
        <p:spPr/>
        <p:txBody>
          <a:bodyPr/>
          <a:lstStyle/>
          <a:p>
            <a:fld id="{2FE3895C-942D-48EA-A644-B24E2D0C66D8}" type="slidenum">
              <a:rPr lang="en-US" smtClean="0"/>
              <a:t>‹#›</a:t>
            </a:fld>
            <a:endParaRPr lang="en-US"/>
          </a:p>
        </p:txBody>
      </p:sp>
    </p:spTree>
    <p:extLst>
      <p:ext uri="{BB962C8B-B14F-4D97-AF65-F5344CB8AC3E}">
        <p14:creationId xmlns:p14="http://schemas.microsoft.com/office/powerpoint/2010/main" val="2328951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26EA8-61CE-4955-917E-D31D710FFE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047272-9CDD-4C97-B292-C1E83A9246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C5F534-9DD3-4091-9E67-264573DD486D}"/>
              </a:ext>
            </a:extLst>
          </p:cNvPr>
          <p:cNvSpPr>
            <a:spLocks noGrp="1"/>
          </p:cNvSpPr>
          <p:nvPr>
            <p:ph type="dt" sz="half" idx="10"/>
          </p:nvPr>
        </p:nvSpPr>
        <p:spPr/>
        <p:txBody>
          <a:bodyPr/>
          <a:lstStyle/>
          <a:p>
            <a:fld id="{6495BC14-CCD9-4D82-8699-A97A90585F17}" type="datetimeFigureOut">
              <a:rPr lang="en-US" smtClean="0"/>
              <a:t>10/16/2022</a:t>
            </a:fld>
            <a:endParaRPr lang="en-US"/>
          </a:p>
        </p:txBody>
      </p:sp>
      <p:sp>
        <p:nvSpPr>
          <p:cNvPr id="5" name="Footer Placeholder 4">
            <a:extLst>
              <a:ext uri="{FF2B5EF4-FFF2-40B4-BE49-F238E27FC236}">
                <a16:creationId xmlns:a16="http://schemas.microsoft.com/office/drawing/2014/main" id="{27EB289C-C434-41B2-9B05-B1668F5033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029D4D-2B1D-4567-B9BA-32501DA8ED14}"/>
              </a:ext>
            </a:extLst>
          </p:cNvPr>
          <p:cNvSpPr>
            <a:spLocks noGrp="1"/>
          </p:cNvSpPr>
          <p:nvPr>
            <p:ph type="sldNum" sz="quarter" idx="12"/>
          </p:nvPr>
        </p:nvSpPr>
        <p:spPr/>
        <p:txBody>
          <a:bodyPr/>
          <a:lstStyle/>
          <a:p>
            <a:fld id="{2FE3895C-942D-48EA-A644-B24E2D0C66D8}" type="slidenum">
              <a:rPr lang="en-US" smtClean="0"/>
              <a:t>‹#›</a:t>
            </a:fld>
            <a:endParaRPr lang="en-US"/>
          </a:p>
        </p:txBody>
      </p:sp>
    </p:spTree>
    <p:extLst>
      <p:ext uri="{BB962C8B-B14F-4D97-AF65-F5344CB8AC3E}">
        <p14:creationId xmlns:p14="http://schemas.microsoft.com/office/powerpoint/2010/main" val="934079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D28A2-BE73-4DC5-B561-9D75DC5479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406F92-5415-42B7-8CB6-C477AC03A5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8DE8F2-3B69-4729-99B9-8E4333DC40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F3C8B29-8A82-4834-93C8-18FB6EF97BF5}"/>
              </a:ext>
            </a:extLst>
          </p:cNvPr>
          <p:cNvSpPr>
            <a:spLocks noGrp="1"/>
          </p:cNvSpPr>
          <p:nvPr>
            <p:ph type="dt" sz="half" idx="10"/>
          </p:nvPr>
        </p:nvSpPr>
        <p:spPr/>
        <p:txBody>
          <a:bodyPr/>
          <a:lstStyle/>
          <a:p>
            <a:fld id="{6495BC14-CCD9-4D82-8699-A97A90585F17}" type="datetimeFigureOut">
              <a:rPr lang="en-US" smtClean="0"/>
              <a:t>10/16/2022</a:t>
            </a:fld>
            <a:endParaRPr lang="en-US"/>
          </a:p>
        </p:txBody>
      </p:sp>
      <p:sp>
        <p:nvSpPr>
          <p:cNvPr id="6" name="Footer Placeholder 5">
            <a:extLst>
              <a:ext uri="{FF2B5EF4-FFF2-40B4-BE49-F238E27FC236}">
                <a16:creationId xmlns:a16="http://schemas.microsoft.com/office/drawing/2014/main" id="{EEC0AF9C-E024-4EF3-883C-E85B23D2CD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CE8FFF-1D29-41E1-9377-E4A7BAA6FF5C}"/>
              </a:ext>
            </a:extLst>
          </p:cNvPr>
          <p:cNvSpPr>
            <a:spLocks noGrp="1"/>
          </p:cNvSpPr>
          <p:nvPr>
            <p:ph type="sldNum" sz="quarter" idx="12"/>
          </p:nvPr>
        </p:nvSpPr>
        <p:spPr/>
        <p:txBody>
          <a:bodyPr/>
          <a:lstStyle/>
          <a:p>
            <a:fld id="{2FE3895C-942D-48EA-A644-B24E2D0C66D8}" type="slidenum">
              <a:rPr lang="en-US" smtClean="0"/>
              <a:t>‹#›</a:t>
            </a:fld>
            <a:endParaRPr lang="en-US"/>
          </a:p>
        </p:txBody>
      </p:sp>
    </p:spTree>
    <p:extLst>
      <p:ext uri="{BB962C8B-B14F-4D97-AF65-F5344CB8AC3E}">
        <p14:creationId xmlns:p14="http://schemas.microsoft.com/office/powerpoint/2010/main" val="1456819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C1ABC-0320-49D5-8645-282BB2FF878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FF49EE-C645-46D9-85DB-EFDEDEDFBE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6E794C-1EE7-4069-B1ED-1242B9FB6E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71A826-CB3E-40A4-9F19-AF5E3CF821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299787-4872-4370-A3B8-00C07C375D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CB39DB3-7C0E-4945-94B6-61410C5D272A}"/>
              </a:ext>
            </a:extLst>
          </p:cNvPr>
          <p:cNvSpPr>
            <a:spLocks noGrp="1"/>
          </p:cNvSpPr>
          <p:nvPr>
            <p:ph type="dt" sz="half" idx="10"/>
          </p:nvPr>
        </p:nvSpPr>
        <p:spPr/>
        <p:txBody>
          <a:bodyPr/>
          <a:lstStyle/>
          <a:p>
            <a:fld id="{6495BC14-CCD9-4D82-8699-A97A90585F17}" type="datetimeFigureOut">
              <a:rPr lang="en-US" smtClean="0"/>
              <a:t>10/16/2022</a:t>
            </a:fld>
            <a:endParaRPr lang="en-US"/>
          </a:p>
        </p:txBody>
      </p:sp>
      <p:sp>
        <p:nvSpPr>
          <p:cNvPr id="8" name="Footer Placeholder 7">
            <a:extLst>
              <a:ext uri="{FF2B5EF4-FFF2-40B4-BE49-F238E27FC236}">
                <a16:creationId xmlns:a16="http://schemas.microsoft.com/office/drawing/2014/main" id="{D22DC21E-A803-4978-A196-F4689DB731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4712D44-6582-4534-8CF1-D3D05BA92295}"/>
              </a:ext>
            </a:extLst>
          </p:cNvPr>
          <p:cNvSpPr>
            <a:spLocks noGrp="1"/>
          </p:cNvSpPr>
          <p:nvPr>
            <p:ph type="sldNum" sz="quarter" idx="12"/>
          </p:nvPr>
        </p:nvSpPr>
        <p:spPr/>
        <p:txBody>
          <a:bodyPr/>
          <a:lstStyle/>
          <a:p>
            <a:fld id="{2FE3895C-942D-48EA-A644-B24E2D0C66D8}" type="slidenum">
              <a:rPr lang="en-US" smtClean="0"/>
              <a:t>‹#›</a:t>
            </a:fld>
            <a:endParaRPr lang="en-US"/>
          </a:p>
        </p:txBody>
      </p:sp>
    </p:spTree>
    <p:extLst>
      <p:ext uri="{BB962C8B-B14F-4D97-AF65-F5344CB8AC3E}">
        <p14:creationId xmlns:p14="http://schemas.microsoft.com/office/powerpoint/2010/main" val="3559689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45825-D47C-4691-95F7-1277C8BB9A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04C668-302E-45F8-928E-10B23DC547BB}"/>
              </a:ext>
            </a:extLst>
          </p:cNvPr>
          <p:cNvSpPr>
            <a:spLocks noGrp="1"/>
          </p:cNvSpPr>
          <p:nvPr>
            <p:ph type="dt" sz="half" idx="10"/>
          </p:nvPr>
        </p:nvSpPr>
        <p:spPr/>
        <p:txBody>
          <a:bodyPr/>
          <a:lstStyle/>
          <a:p>
            <a:fld id="{6495BC14-CCD9-4D82-8699-A97A90585F17}" type="datetimeFigureOut">
              <a:rPr lang="en-US" smtClean="0"/>
              <a:t>10/16/2022</a:t>
            </a:fld>
            <a:endParaRPr lang="en-US"/>
          </a:p>
        </p:txBody>
      </p:sp>
      <p:sp>
        <p:nvSpPr>
          <p:cNvPr id="4" name="Footer Placeholder 3">
            <a:extLst>
              <a:ext uri="{FF2B5EF4-FFF2-40B4-BE49-F238E27FC236}">
                <a16:creationId xmlns:a16="http://schemas.microsoft.com/office/drawing/2014/main" id="{7AA85EFF-B6DA-4784-BA5A-56AFC42C3F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378DEE9-6F21-450F-BD08-67103B533E0E}"/>
              </a:ext>
            </a:extLst>
          </p:cNvPr>
          <p:cNvSpPr>
            <a:spLocks noGrp="1"/>
          </p:cNvSpPr>
          <p:nvPr>
            <p:ph type="sldNum" sz="quarter" idx="12"/>
          </p:nvPr>
        </p:nvSpPr>
        <p:spPr/>
        <p:txBody>
          <a:bodyPr/>
          <a:lstStyle/>
          <a:p>
            <a:fld id="{2FE3895C-942D-48EA-A644-B24E2D0C66D8}" type="slidenum">
              <a:rPr lang="en-US" smtClean="0"/>
              <a:t>‹#›</a:t>
            </a:fld>
            <a:endParaRPr lang="en-US"/>
          </a:p>
        </p:txBody>
      </p:sp>
    </p:spTree>
    <p:extLst>
      <p:ext uri="{BB962C8B-B14F-4D97-AF65-F5344CB8AC3E}">
        <p14:creationId xmlns:p14="http://schemas.microsoft.com/office/powerpoint/2010/main" val="3754567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24CEBB-A450-4796-A8F1-266B5B079086}"/>
              </a:ext>
            </a:extLst>
          </p:cNvPr>
          <p:cNvSpPr>
            <a:spLocks noGrp="1"/>
          </p:cNvSpPr>
          <p:nvPr>
            <p:ph type="dt" sz="half" idx="10"/>
          </p:nvPr>
        </p:nvSpPr>
        <p:spPr/>
        <p:txBody>
          <a:bodyPr/>
          <a:lstStyle/>
          <a:p>
            <a:fld id="{6495BC14-CCD9-4D82-8699-A97A90585F17}" type="datetimeFigureOut">
              <a:rPr lang="en-US" smtClean="0"/>
              <a:t>10/16/2022</a:t>
            </a:fld>
            <a:endParaRPr lang="en-US"/>
          </a:p>
        </p:txBody>
      </p:sp>
      <p:sp>
        <p:nvSpPr>
          <p:cNvPr id="3" name="Footer Placeholder 2">
            <a:extLst>
              <a:ext uri="{FF2B5EF4-FFF2-40B4-BE49-F238E27FC236}">
                <a16:creationId xmlns:a16="http://schemas.microsoft.com/office/drawing/2014/main" id="{5B826AC3-CE50-4921-B750-32CA395590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483E1D3-96F5-4A6B-B05F-8E1D1C30BE9C}"/>
              </a:ext>
            </a:extLst>
          </p:cNvPr>
          <p:cNvSpPr>
            <a:spLocks noGrp="1"/>
          </p:cNvSpPr>
          <p:nvPr>
            <p:ph type="sldNum" sz="quarter" idx="12"/>
          </p:nvPr>
        </p:nvSpPr>
        <p:spPr/>
        <p:txBody>
          <a:bodyPr/>
          <a:lstStyle/>
          <a:p>
            <a:fld id="{2FE3895C-942D-48EA-A644-B24E2D0C66D8}" type="slidenum">
              <a:rPr lang="en-US" smtClean="0"/>
              <a:t>‹#›</a:t>
            </a:fld>
            <a:endParaRPr lang="en-US"/>
          </a:p>
        </p:txBody>
      </p:sp>
    </p:spTree>
    <p:extLst>
      <p:ext uri="{BB962C8B-B14F-4D97-AF65-F5344CB8AC3E}">
        <p14:creationId xmlns:p14="http://schemas.microsoft.com/office/powerpoint/2010/main" val="347198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666FA-4241-40F4-9C50-648766487F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5215D6-7121-45F1-919B-88F0AF2AC9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6FEF6F-E868-47AD-B7A9-E8BF3E22CD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575FFA-F3EC-4A2B-9942-5371D929826D}"/>
              </a:ext>
            </a:extLst>
          </p:cNvPr>
          <p:cNvSpPr>
            <a:spLocks noGrp="1"/>
          </p:cNvSpPr>
          <p:nvPr>
            <p:ph type="dt" sz="half" idx="10"/>
          </p:nvPr>
        </p:nvSpPr>
        <p:spPr/>
        <p:txBody>
          <a:bodyPr/>
          <a:lstStyle/>
          <a:p>
            <a:fld id="{6495BC14-CCD9-4D82-8699-A97A90585F17}" type="datetimeFigureOut">
              <a:rPr lang="en-US" smtClean="0"/>
              <a:t>10/16/2022</a:t>
            </a:fld>
            <a:endParaRPr lang="en-US"/>
          </a:p>
        </p:txBody>
      </p:sp>
      <p:sp>
        <p:nvSpPr>
          <p:cNvPr id="6" name="Footer Placeholder 5">
            <a:extLst>
              <a:ext uri="{FF2B5EF4-FFF2-40B4-BE49-F238E27FC236}">
                <a16:creationId xmlns:a16="http://schemas.microsoft.com/office/drawing/2014/main" id="{60FC532E-19AE-46FD-930E-4A6F34BEF3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2EC176-D17E-45FE-B924-DFC1A50D4B36}"/>
              </a:ext>
            </a:extLst>
          </p:cNvPr>
          <p:cNvSpPr>
            <a:spLocks noGrp="1"/>
          </p:cNvSpPr>
          <p:nvPr>
            <p:ph type="sldNum" sz="quarter" idx="12"/>
          </p:nvPr>
        </p:nvSpPr>
        <p:spPr/>
        <p:txBody>
          <a:bodyPr/>
          <a:lstStyle/>
          <a:p>
            <a:fld id="{2FE3895C-942D-48EA-A644-B24E2D0C66D8}" type="slidenum">
              <a:rPr lang="en-US" smtClean="0"/>
              <a:t>‹#›</a:t>
            </a:fld>
            <a:endParaRPr lang="en-US"/>
          </a:p>
        </p:txBody>
      </p:sp>
    </p:spTree>
    <p:extLst>
      <p:ext uri="{BB962C8B-B14F-4D97-AF65-F5344CB8AC3E}">
        <p14:creationId xmlns:p14="http://schemas.microsoft.com/office/powerpoint/2010/main" val="579834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1256E-1F08-4C38-A29E-0C74F2BA87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2E4181-1AF9-4A51-A93E-4837A540F4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D6CB568-0D50-4781-8594-5AE9296C1C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5A354D-B11F-4C97-A742-33E3BCD31D5E}"/>
              </a:ext>
            </a:extLst>
          </p:cNvPr>
          <p:cNvSpPr>
            <a:spLocks noGrp="1"/>
          </p:cNvSpPr>
          <p:nvPr>
            <p:ph type="dt" sz="half" idx="10"/>
          </p:nvPr>
        </p:nvSpPr>
        <p:spPr/>
        <p:txBody>
          <a:bodyPr/>
          <a:lstStyle/>
          <a:p>
            <a:fld id="{6495BC14-CCD9-4D82-8699-A97A90585F17}" type="datetimeFigureOut">
              <a:rPr lang="en-US" smtClean="0"/>
              <a:t>10/16/2022</a:t>
            </a:fld>
            <a:endParaRPr lang="en-US"/>
          </a:p>
        </p:txBody>
      </p:sp>
      <p:sp>
        <p:nvSpPr>
          <p:cNvPr id="6" name="Footer Placeholder 5">
            <a:extLst>
              <a:ext uri="{FF2B5EF4-FFF2-40B4-BE49-F238E27FC236}">
                <a16:creationId xmlns:a16="http://schemas.microsoft.com/office/drawing/2014/main" id="{ABDE65AC-89B6-4D86-9D7E-FB3EB44F98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433083-384F-4FEF-B4E3-BEA970095685}"/>
              </a:ext>
            </a:extLst>
          </p:cNvPr>
          <p:cNvSpPr>
            <a:spLocks noGrp="1"/>
          </p:cNvSpPr>
          <p:nvPr>
            <p:ph type="sldNum" sz="quarter" idx="12"/>
          </p:nvPr>
        </p:nvSpPr>
        <p:spPr/>
        <p:txBody>
          <a:bodyPr/>
          <a:lstStyle/>
          <a:p>
            <a:fld id="{2FE3895C-942D-48EA-A644-B24E2D0C66D8}" type="slidenum">
              <a:rPr lang="en-US" smtClean="0"/>
              <a:t>‹#›</a:t>
            </a:fld>
            <a:endParaRPr lang="en-US"/>
          </a:p>
        </p:txBody>
      </p:sp>
    </p:spTree>
    <p:extLst>
      <p:ext uri="{BB962C8B-B14F-4D97-AF65-F5344CB8AC3E}">
        <p14:creationId xmlns:p14="http://schemas.microsoft.com/office/powerpoint/2010/main" val="2327003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5F0DBB-4F3D-452F-A67F-E62CD81606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7AD991-29D8-4320-899D-B146C839EA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7FBC49-B2DE-42C2-945B-7B33E601FB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95BC14-CCD9-4D82-8699-A97A90585F17}" type="datetimeFigureOut">
              <a:rPr lang="en-US" smtClean="0"/>
              <a:t>10/16/2022</a:t>
            </a:fld>
            <a:endParaRPr lang="en-US"/>
          </a:p>
        </p:txBody>
      </p:sp>
      <p:sp>
        <p:nvSpPr>
          <p:cNvPr id="5" name="Footer Placeholder 4">
            <a:extLst>
              <a:ext uri="{FF2B5EF4-FFF2-40B4-BE49-F238E27FC236}">
                <a16:creationId xmlns:a16="http://schemas.microsoft.com/office/drawing/2014/main" id="{18535092-75E7-4D24-806F-44545820BD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209126F-F278-49F6-B469-E295E4DC36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E3895C-942D-48EA-A644-B24E2D0C66D8}" type="slidenum">
              <a:rPr lang="en-US" smtClean="0"/>
              <a:t>‹#›</a:t>
            </a:fld>
            <a:endParaRPr lang="en-US"/>
          </a:p>
        </p:txBody>
      </p:sp>
    </p:spTree>
    <p:extLst>
      <p:ext uri="{BB962C8B-B14F-4D97-AF65-F5344CB8AC3E}">
        <p14:creationId xmlns:p14="http://schemas.microsoft.com/office/powerpoint/2010/main" val="3940283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61FFB-EEDA-416E-AFA1-FC9E07989188}"/>
              </a:ext>
            </a:extLst>
          </p:cNvPr>
          <p:cNvSpPr>
            <a:spLocks noGrp="1"/>
          </p:cNvSpPr>
          <p:nvPr>
            <p:ph type="ctrTitle"/>
          </p:nvPr>
        </p:nvSpPr>
        <p:spPr/>
        <p:txBody>
          <a:bodyPr>
            <a:normAutofit/>
          </a:bodyPr>
          <a:lstStyle/>
          <a:p>
            <a:r>
              <a:rPr lang="en-US" sz="4800" b="1" dirty="0"/>
              <a:t>Buddhism and the Climate Crisis</a:t>
            </a:r>
            <a:br>
              <a:rPr lang="en-US" sz="4800" b="1" dirty="0"/>
            </a:br>
            <a:endParaRPr lang="en-US" sz="4800" b="1" dirty="0"/>
          </a:p>
        </p:txBody>
      </p:sp>
      <p:sp>
        <p:nvSpPr>
          <p:cNvPr id="3" name="Subtitle 2">
            <a:extLst>
              <a:ext uri="{FF2B5EF4-FFF2-40B4-BE49-F238E27FC236}">
                <a16:creationId xmlns:a16="http://schemas.microsoft.com/office/drawing/2014/main" id="{1F98A059-5C3C-4BBD-A25C-565E917FAC9F}"/>
              </a:ext>
            </a:extLst>
          </p:cNvPr>
          <p:cNvSpPr>
            <a:spLocks noGrp="1"/>
          </p:cNvSpPr>
          <p:nvPr>
            <p:ph type="subTitle" idx="1"/>
          </p:nvPr>
        </p:nvSpPr>
        <p:spPr/>
        <p:txBody>
          <a:bodyPr>
            <a:normAutofit/>
          </a:bodyPr>
          <a:lstStyle/>
          <a:p>
            <a:r>
              <a:rPr lang="en-US" sz="3600" b="1" dirty="0"/>
              <a:t>Chris Ives</a:t>
            </a:r>
          </a:p>
        </p:txBody>
      </p:sp>
    </p:spTree>
    <p:extLst>
      <p:ext uri="{BB962C8B-B14F-4D97-AF65-F5344CB8AC3E}">
        <p14:creationId xmlns:p14="http://schemas.microsoft.com/office/powerpoint/2010/main" val="2121406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91334DF-5E0D-4335-BC29-6BDAA9861C99}"/>
              </a:ext>
            </a:extLst>
          </p:cNvPr>
          <p:cNvSpPr txBox="1"/>
          <p:nvPr/>
        </p:nvSpPr>
        <p:spPr>
          <a:xfrm>
            <a:off x="847724" y="1066799"/>
            <a:ext cx="9286875" cy="3970318"/>
          </a:xfrm>
          <a:prstGeom prst="rect">
            <a:avLst/>
          </a:prstGeom>
          <a:noFill/>
        </p:spPr>
        <p:txBody>
          <a:bodyPr wrap="square">
            <a:spAutoFit/>
          </a:bodyPr>
          <a:lstStyle/>
          <a:p>
            <a:r>
              <a:rPr lang="en-US" sz="1800" b="1" dirty="0">
                <a:effectLst/>
                <a:latin typeface="Times New Roman" panose="02020603050405020304" pitchFamily="18" charset="0"/>
                <a:ea typeface="MS Mincho" panose="02020609040205080304" pitchFamily="49" charset="-128"/>
              </a:rPr>
              <a:t>mental spaciousness:  settle down, shift from thinking to awareness, open up sky mind</a:t>
            </a:r>
          </a:p>
          <a:p>
            <a:endParaRPr lang="en-US" b="1" dirty="0">
              <a:latin typeface="Times New Roman" panose="02020603050405020304" pitchFamily="18" charset="0"/>
              <a:ea typeface="MS Mincho" panose="02020609040205080304" pitchFamily="49" charset="-128"/>
            </a:endParaRPr>
          </a:p>
          <a:p>
            <a:endParaRPr lang="en-US" sz="18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1800" b="1" dirty="0">
                <a:effectLst/>
                <a:latin typeface="Times New Roman" panose="02020603050405020304" pitchFamily="18" charset="0"/>
                <a:ea typeface="MS Mincho" panose="02020609040205080304" pitchFamily="49" charset="-128"/>
              </a:rPr>
              <a:t>Buddha, according to meditation teacher Jack Kornfield, said, “Develop a mind that is vast like space, where experiences both pleasant and unpleasant can appear and disappear without conflict, struggle, or harm. Rest in a mind like vast sky.”</a:t>
            </a:r>
          </a:p>
          <a:p>
            <a:pPr marL="0" marR="0">
              <a:spcBef>
                <a:spcPts val="0"/>
              </a:spcBef>
              <a:spcAft>
                <a:spcPts val="0"/>
              </a:spcAft>
            </a:pPr>
            <a:endParaRPr lang="en-US" b="1" dirty="0">
              <a:latin typeface="Times New Roman" panose="02020603050405020304" pitchFamily="18" charset="0"/>
              <a:ea typeface="MS Mincho" panose="02020609040205080304" pitchFamily="49" charset="-128"/>
            </a:endParaRPr>
          </a:p>
          <a:p>
            <a:pPr marL="0" marR="0">
              <a:spcBef>
                <a:spcPts val="0"/>
              </a:spcBef>
              <a:spcAft>
                <a:spcPts val="0"/>
              </a:spcAft>
            </a:pPr>
            <a:r>
              <a:rPr lang="en-US" sz="1800" b="1" dirty="0" err="1">
                <a:effectLst/>
                <a:latin typeface="Times New Roman" panose="02020603050405020304" pitchFamily="18" charset="0"/>
                <a:ea typeface="MS Mincho" panose="02020609040205080304" pitchFamily="49" charset="-128"/>
              </a:rPr>
              <a:t>Huineng</a:t>
            </a:r>
            <a:r>
              <a:rPr lang="en-US" sz="1800" b="1" dirty="0">
                <a:effectLst/>
                <a:latin typeface="Times New Roman" panose="02020603050405020304" pitchFamily="18" charset="0"/>
                <a:ea typeface="MS Mincho" panose="02020609040205080304" pitchFamily="49" charset="-128"/>
              </a:rPr>
              <a:t> (J. </a:t>
            </a:r>
            <a:r>
              <a:rPr lang="en-US" sz="1800" b="1" dirty="0" err="1">
                <a:effectLst/>
                <a:latin typeface="Times New Roman" panose="02020603050405020304" pitchFamily="18" charset="0"/>
                <a:ea typeface="MS Mincho" panose="02020609040205080304" pitchFamily="49" charset="-128"/>
              </a:rPr>
              <a:t>Enō</a:t>
            </a:r>
            <a:r>
              <a:rPr lang="en-US" sz="1800" b="1" dirty="0">
                <a:effectLst/>
                <a:latin typeface="Times New Roman" panose="02020603050405020304" pitchFamily="18" charset="0"/>
                <a:ea typeface="MS Mincho" panose="02020609040205080304" pitchFamily="49" charset="-128"/>
              </a:rPr>
              <a:t>, 638-713), the sixth “ancestor” in the Zen lineage, wrote, “True </a:t>
            </a:r>
            <a:r>
              <a:rPr lang="en-US" sz="1800" b="1" i="1" dirty="0">
                <a:effectLst/>
                <a:latin typeface="Times New Roman" panose="02020603050405020304" pitchFamily="18" charset="0"/>
                <a:ea typeface="MS Mincho" panose="02020609040205080304" pitchFamily="49" charset="-128"/>
              </a:rPr>
              <a:t>dhyana </a:t>
            </a:r>
            <a:r>
              <a:rPr lang="en-US" sz="1800" b="1" dirty="0">
                <a:effectLst/>
                <a:latin typeface="Times New Roman" panose="02020603050405020304" pitchFamily="18" charset="0"/>
                <a:ea typeface="MS Mincho" panose="02020609040205080304" pitchFamily="49" charset="-128"/>
              </a:rPr>
              <a:t>[meditation or zazen] is to realize that one’s own nature is like space, and that thoughts and sensations come and go in the Original Mind like birds in the sky, leaving no trace.”</a:t>
            </a:r>
          </a:p>
          <a:p>
            <a:pPr marL="0" marR="0">
              <a:spcBef>
                <a:spcPts val="0"/>
              </a:spcBef>
              <a:spcAft>
                <a:spcPts val="0"/>
              </a:spcAft>
            </a:pPr>
            <a:endParaRPr lang="en-US" sz="18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18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endParaRPr lang="en-US" sz="1800" b="1" dirty="0">
              <a:effectLst/>
              <a:latin typeface="Times New Roman" panose="02020603050405020304" pitchFamily="18" charset="0"/>
              <a:ea typeface="MS Mincho" panose="02020609040205080304" pitchFamily="49" charset="-128"/>
            </a:endParaRPr>
          </a:p>
          <a:p>
            <a:r>
              <a:rPr lang="en-US" sz="1800" b="1" dirty="0">
                <a:effectLst/>
                <a:latin typeface="Times New Roman" panose="02020603050405020304" pitchFamily="18" charset="0"/>
                <a:ea typeface="MS Mincho" panose="02020609040205080304" pitchFamily="49" charset="-128"/>
              </a:rPr>
              <a:t> </a:t>
            </a:r>
            <a:endParaRPr lang="en-US" b="1" dirty="0"/>
          </a:p>
        </p:txBody>
      </p:sp>
    </p:spTree>
    <p:extLst>
      <p:ext uri="{BB962C8B-B14F-4D97-AF65-F5344CB8AC3E}">
        <p14:creationId xmlns:p14="http://schemas.microsoft.com/office/powerpoint/2010/main" val="3655760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900494-C9FA-4F25-9E41-F6E0BCFEFD7B}"/>
              </a:ext>
            </a:extLst>
          </p:cNvPr>
          <p:cNvSpPr txBox="1"/>
          <p:nvPr/>
        </p:nvSpPr>
        <p:spPr>
          <a:xfrm>
            <a:off x="1476375" y="1524001"/>
            <a:ext cx="9639300" cy="5295809"/>
          </a:xfrm>
          <a:prstGeom prst="rect">
            <a:avLst/>
          </a:prstGeom>
          <a:noFill/>
        </p:spPr>
        <p:txBody>
          <a:bodyPr wrap="square">
            <a:spAutoFit/>
          </a:bodyPr>
          <a:lstStyle/>
          <a:p>
            <a:pPr marL="0" marR="0" indent="402590">
              <a:lnSpc>
                <a:spcPct val="200000"/>
              </a:lnSpc>
              <a:spcBef>
                <a:spcPts val="0"/>
              </a:spcBef>
              <a:spcAft>
                <a:spcPts val="800"/>
              </a:spcAft>
            </a:pPr>
            <a:r>
              <a:rPr lang="en-US" sz="2800" b="1" dirty="0">
                <a:solidFill>
                  <a:srgbClr val="000000"/>
                </a:solidFill>
                <a:effectLst/>
                <a:latin typeface="Times New Roman" panose="02020603050405020304" pitchFamily="18" charset="0"/>
                <a:ea typeface="Times New Roman" panose="02020603050405020304" pitchFamily="18" charset="0"/>
              </a:rPr>
              <a:t>To study the Buddha Way is to study the self;</a:t>
            </a:r>
            <a:endParaRPr lang="en-US" sz="2800" b="1" dirty="0">
              <a:effectLst/>
              <a:latin typeface="Times New Roman" panose="02020603050405020304" pitchFamily="18" charset="0"/>
              <a:ea typeface="MS Mincho" panose="02020609040205080304" pitchFamily="49" charset="-128"/>
            </a:endParaRPr>
          </a:p>
          <a:p>
            <a:pPr marL="0" marR="0" indent="402590">
              <a:lnSpc>
                <a:spcPct val="200000"/>
              </a:lnSpc>
              <a:spcBef>
                <a:spcPts val="0"/>
              </a:spcBef>
              <a:spcAft>
                <a:spcPts val="0"/>
              </a:spcAft>
            </a:pPr>
            <a:r>
              <a:rPr lang="en-US" sz="2800" b="1" dirty="0">
                <a:solidFill>
                  <a:srgbClr val="000000"/>
                </a:solidFill>
                <a:effectLst/>
                <a:latin typeface="Times New Roman" panose="02020603050405020304" pitchFamily="18" charset="0"/>
                <a:ea typeface="Times New Roman" panose="02020603050405020304" pitchFamily="18" charset="0"/>
              </a:rPr>
              <a:t>to study the self is to forget the self;</a:t>
            </a:r>
            <a:endParaRPr lang="en-US" sz="2800" b="1" dirty="0">
              <a:effectLst/>
              <a:latin typeface="Times New Roman" panose="02020603050405020304" pitchFamily="18" charset="0"/>
              <a:ea typeface="MS Mincho" panose="02020609040205080304" pitchFamily="49" charset="-128"/>
            </a:endParaRPr>
          </a:p>
          <a:p>
            <a:pPr marL="0" marR="0" indent="402590">
              <a:lnSpc>
                <a:spcPct val="200000"/>
              </a:lnSpc>
              <a:spcBef>
                <a:spcPts val="0"/>
              </a:spcBef>
              <a:spcAft>
                <a:spcPts val="0"/>
              </a:spcAft>
            </a:pPr>
            <a:r>
              <a:rPr lang="en-US" sz="2800" b="1" dirty="0">
                <a:solidFill>
                  <a:srgbClr val="000000"/>
                </a:solidFill>
                <a:effectLst/>
                <a:latin typeface="Times New Roman" panose="02020603050405020304" pitchFamily="18" charset="0"/>
                <a:ea typeface="Times New Roman" panose="02020603050405020304" pitchFamily="18" charset="0"/>
              </a:rPr>
              <a:t>to forget the self is to be realized (</a:t>
            </a:r>
            <a:r>
              <a:rPr lang="ja-JP" sz="2800" b="1" dirty="0">
                <a:solidFill>
                  <a:srgbClr val="000000"/>
                </a:solidFill>
                <a:effectLst/>
                <a:latin typeface="Times New Roman" panose="02020603050405020304" pitchFamily="18" charset="0"/>
                <a:ea typeface="MS Mincho" panose="02020609040205080304" pitchFamily="49" charset="-128"/>
                <a:cs typeface="MS Mincho" panose="02020609040205080304" pitchFamily="49" charset="-128"/>
              </a:rPr>
              <a:t>証</a:t>
            </a:r>
            <a:r>
              <a:rPr lang="en-US" sz="2800" b="1" dirty="0">
                <a:solidFill>
                  <a:srgbClr val="000000"/>
                </a:solidFill>
                <a:effectLst/>
                <a:latin typeface="Times New Roman" panose="02020603050405020304" pitchFamily="18" charset="0"/>
                <a:ea typeface="Times New Roman" panose="02020603050405020304" pitchFamily="18" charset="0"/>
              </a:rPr>
              <a:t>) by the myriad things.</a:t>
            </a:r>
          </a:p>
          <a:p>
            <a:pPr marL="0" marR="0">
              <a:spcBef>
                <a:spcPts val="0"/>
              </a:spcBef>
              <a:spcAft>
                <a:spcPts val="0"/>
              </a:spcAft>
            </a:pPr>
            <a:endParaRPr lang="en-US" sz="1800" dirty="0">
              <a:effectLst/>
              <a:latin typeface="Times New Roman" panose="02020603050405020304" pitchFamily="18" charset="0"/>
              <a:ea typeface="MS Mincho" panose="02020609040205080304" pitchFamily="49" charset="-128"/>
            </a:endParaRPr>
          </a:p>
          <a:p>
            <a:pPr marL="0" marR="0">
              <a:spcBef>
                <a:spcPts val="0"/>
              </a:spcBef>
              <a:spcAft>
                <a:spcPts val="0"/>
              </a:spcAft>
            </a:pPr>
            <a:endParaRPr lang="en-US" dirty="0">
              <a:latin typeface="Times New Roman" panose="02020603050405020304" pitchFamily="18" charset="0"/>
              <a:ea typeface="MS Mincho" panose="02020609040205080304" pitchFamily="49" charset="-128"/>
            </a:endParaRPr>
          </a:p>
          <a:p>
            <a:pPr marL="0" marR="0">
              <a:spcBef>
                <a:spcPts val="0"/>
              </a:spcBef>
              <a:spcAft>
                <a:spcPts val="0"/>
              </a:spcAft>
            </a:pPr>
            <a:r>
              <a:rPr lang="en-US" sz="2400" b="1" dirty="0" err="1">
                <a:effectLst/>
                <a:latin typeface="Times New Roman" panose="02020603050405020304" pitchFamily="18" charset="0"/>
                <a:ea typeface="MS Mincho" panose="02020609040205080304" pitchFamily="49" charset="-128"/>
              </a:rPr>
              <a:t>Chozen</a:t>
            </a:r>
            <a:r>
              <a:rPr lang="en-US" sz="2400" b="1" dirty="0">
                <a:effectLst/>
                <a:latin typeface="Times New Roman" panose="02020603050405020304" pitchFamily="18" charset="0"/>
                <a:ea typeface="MS Mincho" panose="02020609040205080304" pitchFamily="49" charset="-128"/>
              </a:rPr>
              <a:t> Bays writes, </a:t>
            </a:r>
            <a:r>
              <a:rPr lang="en-US" sz="2400" b="1" dirty="0">
                <a:effectLst/>
                <a:latin typeface="Times New Roman" panose="02020603050405020304" pitchFamily="18" charset="0"/>
                <a:ea typeface="Arial Unicode MS"/>
              </a:rPr>
              <a:t>“We teach the mind to empty itself and stand ready, alert but relaxed, waiting for whatever will appear next.”</a:t>
            </a:r>
            <a:endParaRPr lang="en-US" sz="24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1400" dirty="0">
                <a:effectLst/>
                <a:latin typeface="Times New Roman" panose="02020603050405020304" pitchFamily="18" charset="0"/>
                <a:ea typeface="MS Mincho" panose="02020609040205080304" pitchFamily="49" charset="-128"/>
              </a:rPr>
              <a:t>  </a:t>
            </a:r>
          </a:p>
          <a:p>
            <a:pPr marL="0" marR="0">
              <a:spcBef>
                <a:spcPts val="0"/>
              </a:spcBef>
              <a:spcAft>
                <a:spcPts val="0"/>
              </a:spcAft>
            </a:pPr>
            <a:endParaRPr lang="en-US" sz="1800" dirty="0">
              <a:effectLst/>
              <a:latin typeface="Times New Roman" panose="02020603050405020304" pitchFamily="18" charset="0"/>
              <a:ea typeface="MS Mincho" panose="02020609040205080304" pitchFamily="49" charset="-128"/>
            </a:endParaRPr>
          </a:p>
          <a:p>
            <a:pPr marL="0" marR="0" indent="402590">
              <a:lnSpc>
                <a:spcPct val="200000"/>
              </a:lnSpc>
              <a:spcBef>
                <a:spcPts val="0"/>
              </a:spcBef>
              <a:spcAft>
                <a:spcPts val="0"/>
              </a:spcAft>
            </a:pPr>
            <a:endParaRPr lang="en-US" sz="2800" b="1" dirty="0">
              <a:solidFill>
                <a:srgbClr val="000000"/>
              </a:solidFill>
              <a:latin typeface="Times New Roman" panose="02020603050405020304" pitchFamily="18" charset="0"/>
              <a:ea typeface="MS Mincho" panose="02020609040205080304" pitchFamily="49" charset="-128"/>
            </a:endParaRPr>
          </a:p>
        </p:txBody>
      </p:sp>
    </p:spTree>
    <p:extLst>
      <p:ext uri="{BB962C8B-B14F-4D97-AF65-F5344CB8AC3E}">
        <p14:creationId xmlns:p14="http://schemas.microsoft.com/office/powerpoint/2010/main" val="2286176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418214-0C83-477A-8627-EB963DDD87D9}"/>
              </a:ext>
            </a:extLst>
          </p:cNvPr>
          <p:cNvSpPr txBox="1"/>
          <p:nvPr/>
        </p:nvSpPr>
        <p:spPr>
          <a:xfrm>
            <a:off x="609600" y="914400"/>
            <a:ext cx="8534400" cy="3881832"/>
          </a:xfrm>
          <a:prstGeom prst="rect">
            <a:avLst/>
          </a:prstGeom>
          <a:noFill/>
        </p:spPr>
        <p:txBody>
          <a:bodyPr wrap="square">
            <a:spAutoFit/>
          </a:bodyPr>
          <a:lstStyle/>
          <a:p>
            <a:pPr marL="0" marR="0" indent="457200">
              <a:lnSpc>
                <a:spcPct val="200000"/>
              </a:lnSpc>
              <a:spcBef>
                <a:spcPts val="0"/>
              </a:spcBef>
              <a:spcAft>
                <a:spcPts val="0"/>
              </a:spcAft>
            </a:pPr>
            <a:r>
              <a:rPr lang="en-US" sz="3200" b="1" dirty="0">
                <a:effectLst/>
                <a:latin typeface="Times New Roman" panose="02020603050405020304" pitchFamily="18" charset="0"/>
                <a:ea typeface="MS Mincho" panose="02020609040205080304" pitchFamily="49" charset="-128"/>
              </a:rPr>
              <a:t>Wake up </a:t>
            </a:r>
            <a:r>
              <a:rPr lang="en-US" sz="3200" b="1" dirty="0">
                <a:latin typeface="Times New Roman" panose="02020603050405020304" pitchFamily="18" charset="0"/>
                <a:ea typeface="MS Mincho" panose="02020609040205080304" pitchFamily="49" charset="-128"/>
              </a:rPr>
              <a:t>as</a:t>
            </a:r>
            <a:r>
              <a:rPr lang="en-US" sz="3200" b="1" dirty="0">
                <a:effectLst/>
                <a:latin typeface="Times New Roman" panose="02020603050405020304" pitchFamily="18" charset="0"/>
                <a:ea typeface="MS Mincho" panose="02020609040205080304" pitchFamily="49" charset="-128"/>
              </a:rPr>
              <a:t> the mind that is</a:t>
            </a:r>
          </a:p>
          <a:p>
            <a:pPr marL="0" marR="0" indent="457200">
              <a:lnSpc>
                <a:spcPct val="200000"/>
              </a:lnSpc>
              <a:spcBef>
                <a:spcPts val="0"/>
              </a:spcBef>
              <a:spcAft>
                <a:spcPts val="0"/>
              </a:spcAft>
            </a:pPr>
            <a:r>
              <a:rPr lang="en-US" sz="3200" b="1" dirty="0">
                <a:effectLst/>
                <a:latin typeface="Times New Roman" panose="02020603050405020304" pitchFamily="18" charset="0"/>
                <a:ea typeface="MS Mincho" panose="02020609040205080304" pitchFamily="49" charset="-128"/>
              </a:rPr>
              <a:t>emptied, 	spacious,      and like       the sky.        </a:t>
            </a:r>
          </a:p>
          <a:p>
            <a:pPr marL="0" marR="0">
              <a:lnSpc>
                <a:spcPct val="200000"/>
              </a:lnSpc>
              <a:spcBef>
                <a:spcPts val="0"/>
              </a:spcBef>
              <a:spcAft>
                <a:spcPts val="0"/>
              </a:spcAft>
            </a:pPr>
            <a:r>
              <a:rPr lang="en-US" sz="3200" b="1" i="1" dirty="0">
                <a:latin typeface="Times New Roman" panose="02020603050405020304" pitchFamily="18" charset="0"/>
                <a:ea typeface="MS Mincho" panose="02020609040205080304" pitchFamily="49" charset="-128"/>
              </a:rPr>
              <a:t>     </a:t>
            </a:r>
            <a:r>
              <a:rPr lang="en-US" sz="3200" b="1" i="1" dirty="0">
                <a:effectLst/>
                <a:latin typeface="Times New Roman" panose="02020603050405020304" pitchFamily="18" charset="0"/>
                <a:ea typeface="MS Mincho" panose="02020609040205080304" pitchFamily="49" charset="-128"/>
              </a:rPr>
              <a:t>kara </a:t>
            </a:r>
            <a:r>
              <a:rPr lang="en-US" sz="3200" b="1" dirty="0">
                <a:effectLst/>
                <a:latin typeface="Times New Roman" panose="02020603050405020304" pitchFamily="18" charset="0"/>
                <a:ea typeface="MS Mincho" panose="02020609040205080304" pitchFamily="49" charset="-128"/>
              </a:rPr>
              <a:t>(</a:t>
            </a:r>
            <a:r>
              <a:rPr lang="ja-JP" sz="3200" b="1" dirty="0">
                <a:effectLst/>
                <a:latin typeface="Times New Roman" panose="02020603050405020304" pitchFamily="18" charset="0"/>
                <a:ea typeface="MS Mincho" panose="02020609040205080304" pitchFamily="49" charset="-128"/>
              </a:rPr>
              <a:t>空</a:t>
            </a:r>
            <a:r>
              <a:rPr lang="en-US" sz="3200" b="1" dirty="0">
                <a:effectLst/>
                <a:latin typeface="Times New Roman" panose="02020603050405020304" pitchFamily="18" charset="0"/>
                <a:ea typeface="MS Mincho" panose="02020609040205080304" pitchFamily="49" charset="-128"/>
              </a:rPr>
              <a:t>)	 </a:t>
            </a:r>
            <a:r>
              <a:rPr lang="en-US" sz="3200" b="1" i="1" dirty="0" err="1">
                <a:effectLst/>
                <a:latin typeface="Times New Roman" panose="02020603050405020304" pitchFamily="18" charset="0"/>
                <a:ea typeface="MS Mincho" panose="02020609040205080304" pitchFamily="49" charset="-128"/>
              </a:rPr>
              <a:t>kū</a:t>
            </a:r>
            <a:r>
              <a:rPr lang="en-US" sz="3200" b="1" dirty="0">
                <a:effectLst/>
                <a:latin typeface="Times New Roman" panose="02020603050405020304" pitchFamily="18" charset="0"/>
                <a:ea typeface="MS Mincho" panose="02020609040205080304" pitchFamily="49" charset="-128"/>
              </a:rPr>
              <a:t>  (</a:t>
            </a:r>
            <a:r>
              <a:rPr lang="ja-JP" sz="3200" b="1" dirty="0">
                <a:effectLst/>
                <a:latin typeface="Times New Roman" panose="02020603050405020304" pitchFamily="18" charset="0"/>
                <a:ea typeface="MS Mincho" panose="02020609040205080304" pitchFamily="49" charset="-128"/>
              </a:rPr>
              <a:t>空</a:t>
            </a:r>
            <a:r>
              <a:rPr lang="en-US" sz="3200" b="1" dirty="0">
                <a:effectLst/>
                <a:latin typeface="Times New Roman" panose="02020603050405020304" pitchFamily="18" charset="0"/>
                <a:ea typeface="MS Mincho" panose="02020609040205080304" pitchFamily="49" charset="-128"/>
              </a:rPr>
              <a:t>)                          </a:t>
            </a:r>
            <a:r>
              <a:rPr lang="en-US" sz="3200" b="1" i="1" dirty="0">
                <a:effectLst/>
                <a:latin typeface="Times New Roman" panose="02020603050405020304" pitchFamily="18" charset="0"/>
                <a:ea typeface="MS Mincho" panose="02020609040205080304" pitchFamily="49" charset="-128"/>
              </a:rPr>
              <a:t>sora </a:t>
            </a:r>
            <a:r>
              <a:rPr lang="en-US" sz="3200" b="1" dirty="0">
                <a:effectLst/>
                <a:latin typeface="Times New Roman" panose="02020603050405020304" pitchFamily="18" charset="0"/>
                <a:ea typeface="MS Mincho" panose="02020609040205080304" pitchFamily="49" charset="-128"/>
              </a:rPr>
              <a:t>(</a:t>
            </a:r>
            <a:r>
              <a:rPr lang="ja-JP" sz="3200" b="1" dirty="0">
                <a:effectLst/>
                <a:latin typeface="Times New Roman" panose="02020603050405020304" pitchFamily="18" charset="0"/>
                <a:ea typeface="MS Mincho" panose="02020609040205080304" pitchFamily="49" charset="-128"/>
              </a:rPr>
              <a:t>空</a:t>
            </a:r>
            <a:r>
              <a:rPr lang="en-US" sz="3200" b="1" dirty="0">
                <a:effectLst/>
                <a:latin typeface="Times New Roman" panose="02020603050405020304" pitchFamily="18" charset="0"/>
                <a:ea typeface="MS Mincho" panose="02020609040205080304" pitchFamily="49" charset="-128"/>
              </a:rPr>
              <a:t>)	</a:t>
            </a:r>
            <a:r>
              <a:rPr lang="en-US" sz="1800" dirty="0">
                <a:effectLst/>
                <a:latin typeface="Times New Roman" panose="02020603050405020304" pitchFamily="18" charset="0"/>
                <a:ea typeface="MS Mincho" panose="02020609040205080304" pitchFamily="49" charset="-128"/>
              </a:rPr>
              <a:t>	  </a:t>
            </a:r>
          </a:p>
        </p:txBody>
      </p:sp>
    </p:spTree>
    <p:extLst>
      <p:ext uri="{BB962C8B-B14F-4D97-AF65-F5344CB8AC3E}">
        <p14:creationId xmlns:p14="http://schemas.microsoft.com/office/powerpoint/2010/main" val="914847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F611175-9BF0-43B3-AD6C-3215600A399C}"/>
              </a:ext>
            </a:extLst>
          </p:cNvPr>
          <p:cNvSpPr txBox="1"/>
          <p:nvPr/>
        </p:nvSpPr>
        <p:spPr>
          <a:xfrm>
            <a:off x="477520" y="955041"/>
            <a:ext cx="11511280" cy="4708981"/>
          </a:xfrm>
          <a:prstGeom prst="rect">
            <a:avLst/>
          </a:prstGeom>
          <a:noFill/>
        </p:spPr>
        <p:txBody>
          <a:bodyPr wrap="square">
            <a:spAutoFit/>
          </a:bodyPr>
          <a:lstStyle/>
          <a:p>
            <a:pPr marL="0" marR="0" algn="ctr">
              <a:spcBef>
                <a:spcPts val="0"/>
              </a:spcBef>
              <a:spcAft>
                <a:spcPts val="0"/>
              </a:spcAft>
            </a:pPr>
            <a:r>
              <a:rPr lang="en-US" sz="2800" b="1" i="1" dirty="0" err="1">
                <a:solidFill>
                  <a:srgbClr val="000000"/>
                </a:solidFill>
                <a:latin typeface="Times New Roman" panose="02020603050405020304" pitchFamily="18" charset="0"/>
                <a:ea typeface="Times New Roman" panose="02020603050405020304" pitchFamily="18" charset="0"/>
                <a:cs typeface="Arial" panose="020B0604020202020204" pitchFamily="34" charset="0"/>
              </a:rPr>
              <a:t>g</a:t>
            </a:r>
            <a:r>
              <a:rPr lang="en-US" sz="2800" b="1" i="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enjō</a:t>
            </a:r>
            <a:r>
              <a:rPr lang="en-US" sz="28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ja-JP" sz="2800" b="1" dirty="0">
                <a:solidFill>
                  <a:srgbClr val="000000"/>
                </a:solidFill>
                <a:effectLst/>
                <a:latin typeface="Times New Roman" panose="02020603050405020304" pitchFamily="18" charset="0"/>
                <a:ea typeface="MS Mincho" panose="02020609040205080304" pitchFamily="49" charset="-128"/>
                <a:cs typeface="Arial" panose="020B0604020202020204" pitchFamily="34" charset="0"/>
              </a:rPr>
              <a:t>現成</a:t>
            </a:r>
            <a:endParaRPr lang="en-US" sz="2800" b="1" i="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p>
            <a:pPr marL="0" marR="0">
              <a:spcBef>
                <a:spcPts val="0"/>
              </a:spcBef>
              <a:spcAft>
                <a:spcPts val="0"/>
              </a:spcAft>
            </a:pPr>
            <a:endParaRPr lang="en-US" sz="2800" b="1" i="1" dirty="0">
              <a:solidFill>
                <a:srgbClr val="000000"/>
              </a:solidFill>
              <a:latin typeface="Times New Roman" panose="02020603050405020304" pitchFamily="18" charset="0"/>
              <a:ea typeface="Times New Roman" panose="02020603050405020304" pitchFamily="18" charset="0"/>
              <a:cs typeface="Arial" panose="020B0604020202020204" pitchFamily="34" charset="0"/>
            </a:endParaRPr>
          </a:p>
          <a:p>
            <a:pPr marL="0" marR="0">
              <a:spcBef>
                <a:spcPts val="0"/>
              </a:spcBef>
              <a:spcAft>
                <a:spcPts val="0"/>
              </a:spcAft>
            </a:pPr>
            <a:r>
              <a:rPr lang="en-US" sz="2800" b="1" i="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Genjō-kōan</a:t>
            </a:r>
            <a:r>
              <a:rPr lang="en-US" sz="28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ja-JP" sz="2800" b="1" dirty="0">
                <a:solidFill>
                  <a:srgbClr val="000000"/>
                </a:solidFill>
                <a:effectLst/>
                <a:highlight>
                  <a:srgbClr val="FFFF00"/>
                </a:highlight>
                <a:latin typeface="Times New Roman" panose="02020603050405020304" pitchFamily="18" charset="0"/>
                <a:ea typeface="MS Mincho" panose="02020609040205080304" pitchFamily="49" charset="-128"/>
                <a:cs typeface="Arial" panose="020B0604020202020204" pitchFamily="34" charset="0"/>
              </a:rPr>
              <a:t>現成</a:t>
            </a:r>
            <a:r>
              <a:rPr lang="ja-JP" sz="2800" b="1" dirty="0">
                <a:solidFill>
                  <a:srgbClr val="000000"/>
                </a:solidFill>
                <a:effectLst/>
                <a:latin typeface="Times New Roman" panose="02020603050405020304" pitchFamily="18" charset="0"/>
                <a:ea typeface="MS Mincho" panose="02020609040205080304" pitchFamily="49" charset="-128"/>
                <a:cs typeface="Arial" panose="020B0604020202020204" pitchFamily="34" charset="0"/>
              </a:rPr>
              <a:t>公案</a:t>
            </a:r>
            <a:endParaRPr lang="en-US" sz="28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2800" b="1" dirty="0">
                <a:solidFill>
                  <a:srgbClr val="000000"/>
                </a:solidFill>
                <a:effectLst/>
                <a:latin typeface="Times New Roman" panose="02020603050405020304" pitchFamily="18" charset="0"/>
                <a:ea typeface="MS Mincho" panose="02020609040205080304" pitchFamily="49" charset="-128"/>
                <a:cs typeface="Arial" panose="020B0604020202020204" pitchFamily="34" charset="0"/>
              </a:rPr>
              <a:t> </a:t>
            </a:r>
            <a:endParaRPr lang="en-US" altLang="ja-JP" sz="2800" b="1" dirty="0">
              <a:solidFill>
                <a:srgbClr val="000000"/>
              </a:solidFill>
              <a:effectLst/>
              <a:latin typeface="Times New Roman" panose="02020603050405020304" pitchFamily="18" charset="0"/>
              <a:ea typeface="MS Mincho" panose="02020609040205080304" pitchFamily="49" charset="-128"/>
              <a:cs typeface="Arial" panose="020B0604020202020204" pitchFamily="34" charset="0"/>
            </a:endParaRPr>
          </a:p>
          <a:p>
            <a:pPr marL="0" marR="0">
              <a:spcBef>
                <a:spcPts val="0"/>
              </a:spcBef>
              <a:spcAft>
                <a:spcPts val="0"/>
              </a:spcAft>
            </a:pPr>
            <a:r>
              <a:rPr lang="ja-JP" sz="2800" b="1" dirty="0">
                <a:solidFill>
                  <a:srgbClr val="000000"/>
                </a:solidFill>
                <a:effectLst/>
                <a:latin typeface="Times New Roman" panose="02020603050405020304" pitchFamily="18" charset="0"/>
                <a:ea typeface="MS Mincho" panose="02020609040205080304" pitchFamily="49" charset="-128"/>
                <a:cs typeface="Arial" panose="020B0604020202020204" pitchFamily="34" charset="0"/>
              </a:rPr>
              <a:t>而今の山水は、古佛の</a:t>
            </a:r>
            <a:r>
              <a:rPr lang="ja-JP" sz="2800" b="1" dirty="0">
                <a:solidFill>
                  <a:srgbClr val="000000"/>
                </a:solidFill>
                <a:effectLst/>
                <a:highlight>
                  <a:srgbClr val="FFFF00"/>
                </a:highlight>
                <a:latin typeface="Times New Roman" panose="02020603050405020304" pitchFamily="18" charset="0"/>
                <a:ea typeface="MS Mincho" panose="02020609040205080304" pitchFamily="49" charset="-128"/>
                <a:cs typeface="Arial" panose="020B0604020202020204" pitchFamily="34" charset="0"/>
              </a:rPr>
              <a:t>道現</a:t>
            </a:r>
            <a:r>
              <a:rPr lang="ja-JP" sz="2800" b="1" dirty="0">
                <a:solidFill>
                  <a:srgbClr val="000000"/>
                </a:solidFill>
                <a:effectLst/>
                <a:latin typeface="Times New Roman" panose="02020603050405020304" pitchFamily="18" charset="0"/>
                <a:ea typeface="MS Mincho" panose="02020609040205080304" pitchFamily="49" charset="-128"/>
                <a:cs typeface="Arial" panose="020B0604020202020204" pitchFamily="34" charset="0"/>
              </a:rPr>
              <a:t>成なり。</a:t>
            </a:r>
            <a:endParaRPr lang="en-US" sz="28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 mountains and waters of the present are [doing]</a:t>
            </a:r>
            <a:r>
              <a:rPr lang="en-US" sz="2000" b="1" i="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 </a:t>
            </a:r>
            <a:r>
              <a:rPr lang="en-US" sz="20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presencing</a:t>
            </a:r>
            <a:r>
              <a:rPr lang="en-US" sz="2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spoken of by buddhas long ago.” </a:t>
            </a:r>
          </a:p>
          <a:p>
            <a:pPr marL="0" marR="0">
              <a:spcBef>
                <a:spcPts val="0"/>
              </a:spcBef>
              <a:spcAft>
                <a:spcPts val="0"/>
              </a:spcAft>
            </a:pPr>
            <a:endParaRPr lang="en-US" sz="2000" b="1" dirty="0">
              <a:solidFill>
                <a:srgbClr val="000000"/>
              </a:solidFill>
              <a:latin typeface="Times New Roman" panose="02020603050405020304" pitchFamily="18" charset="0"/>
              <a:ea typeface="Times New Roman" panose="02020603050405020304" pitchFamily="18" charset="0"/>
              <a:cs typeface="Arial" panose="020B0604020202020204" pitchFamily="34" charset="0"/>
            </a:endParaRPr>
          </a:p>
          <a:p>
            <a:pPr marL="0" marR="0">
              <a:spcBef>
                <a:spcPts val="0"/>
              </a:spcBef>
              <a:spcAft>
                <a:spcPts val="0"/>
              </a:spcAft>
            </a:pPr>
            <a:r>
              <a:rPr lang="en-US" sz="2000" b="1" dirty="0" err="1">
                <a:solidFill>
                  <a:srgbClr val="000000"/>
                </a:solidFill>
                <a:latin typeface="Times New Roman" panose="02020603050405020304" pitchFamily="18" charset="0"/>
                <a:ea typeface="Times New Roman" panose="02020603050405020304" pitchFamily="18" charset="0"/>
                <a:cs typeface="Arial" panose="020B0604020202020204" pitchFamily="34" charset="0"/>
              </a:rPr>
              <a:t>p</a:t>
            </a:r>
            <a:r>
              <a:rPr lang="en-US" sz="20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resencing</a:t>
            </a:r>
            <a:r>
              <a:rPr lang="en-US" sz="2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oneself</a:t>
            </a:r>
          </a:p>
          <a:p>
            <a:pPr marL="0" marR="0">
              <a:spcBef>
                <a:spcPts val="0"/>
              </a:spcBef>
              <a:spcAft>
                <a:spcPts val="0"/>
              </a:spcAft>
            </a:pPr>
            <a:r>
              <a:rPr lang="en-US" sz="2000" b="1"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things </a:t>
            </a:r>
            <a:r>
              <a:rPr lang="en-US" sz="2000" b="1" dirty="0" err="1">
                <a:solidFill>
                  <a:srgbClr val="000000"/>
                </a:solidFill>
                <a:latin typeface="Times New Roman" panose="02020603050405020304" pitchFamily="18" charset="0"/>
                <a:ea typeface="Times New Roman" panose="02020603050405020304" pitchFamily="18" charset="0"/>
                <a:cs typeface="Arial" panose="020B0604020202020204" pitchFamily="34" charset="0"/>
              </a:rPr>
              <a:t>presencing</a:t>
            </a:r>
            <a:r>
              <a:rPr lang="en-US" sz="2000" b="1"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in their suchness</a:t>
            </a:r>
          </a:p>
          <a:p>
            <a:pPr marL="0" marR="0">
              <a:spcBef>
                <a:spcPts val="0"/>
              </a:spcBef>
              <a:spcAft>
                <a:spcPts val="0"/>
              </a:spcAft>
            </a:pPr>
            <a:r>
              <a:rPr lang="en-US" sz="2000" b="1"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r</a:t>
            </a:r>
            <a:r>
              <a:rPr lang="en-US" sz="2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eality </a:t>
            </a:r>
            <a:r>
              <a:rPr lang="en-US" sz="20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presencing</a:t>
            </a:r>
            <a:r>
              <a:rPr lang="en-US" sz="20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p>
          <a:p>
            <a:pPr marL="0" marR="0">
              <a:spcBef>
                <a:spcPts val="0"/>
              </a:spcBef>
              <a:spcAft>
                <a:spcPts val="0"/>
              </a:spcAft>
            </a:pPr>
            <a:endParaRPr lang="en-US" sz="2000" b="1" dirty="0">
              <a:solidFill>
                <a:srgbClr val="000000"/>
              </a:solidFill>
              <a:latin typeface="Times New Roman" panose="02020603050405020304" pitchFamily="18" charset="0"/>
              <a:ea typeface="MS Mincho" panose="02020609040205080304" pitchFamily="49" charset="-128"/>
              <a:cs typeface="Arial" panose="020B0604020202020204" pitchFamily="34" charset="0"/>
            </a:endParaRPr>
          </a:p>
          <a:p>
            <a:pPr marL="0" marR="0">
              <a:spcBef>
                <a:spcPts val="0"/>
              </a:spcBef>
              <a:spcAft>
                <a:spcPts val="0"/>
              </a:spcAft>
            </a:pPr>
            <a:r>
              <a:rPr lang="en-US" sz="2000" b="1" dirty="0">
                <a:solidFill>
                  <a:srgbClr val="000000"/>
                </a:solidFill>
                <a:effectLst/>
                <a:latin typeface="Times New Roman" panose="02020603050405020304" pitchFamily="18" charset="0"/>
                <a:ea typeface="MS Mincho" panose="02020609040205080304" pitchFamily="49" charset="-128"/>
                <a:cs typeface="Arial" panose="020B0604020202020204" pitchFamily="34" charset="0"/>
              </a:rPr>
              <a:t>Staying calmly present; facing the climate crisis without panicking or looking away.   </a:t>
            </a:r>
          </a:p>
          <a:p>
            <a:pPr marL="0" marR="0">
              <a:spcBef>
                <a:spcPts val="0"/>
              </a:spcBef>
              <a:spcAft>
                <a:spcPts val="0"/>
              </a:spcAft>
            </a:pPr>
            <a:r>
              <a:rPr lang="en-US" sz="2000" b="1" dirty="0">
                <a:solidFill>
                  <a:srgbClr val="000000"/>
                </a:solidFill>
                <a:effectLst/>
                <a:latin typeface="Times New Roman" panose="02020603050405020304" pitchFamily="18" charset="0"/>
                <a:ea typeface="MS Mincho" panose="02020609040205080304" pitchFamily="49" charset="-128"/>
                <a:cs typeface="Arial" panose="020B0604020202020204" pitchFamily="34" charset="0"/>
              </a:rPr>
              <a:t>Maintain focus and resilience.</a:t>
            </a:r>
            <a:endParaRPr lang="en-US" sz="2000" b="1" dirty="0">
              <a:effectLst/>
              <a:latin typeface="Times New Roman" panose="02020603050405020304" pitchFamily="18" charset="0"/>
              <a:ea typeface="MS Mincho" panose="02020609040205080304" pitchFamily="49" charset="-128"/>
            </a:endParaRPr>
          </a:p>
        </p:txBody>
      </p:sp>
    </p:spTree>
    <p:extLst>
      <p:ext uri="{BB962C8B-B14F-4D97-AF65-F5344CB8AC3E}">
        <p14:creationId xmlns:p14="http://schemas.microsoft.com/office/powerpoint/2010/main" val="334385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D362A6D-2C68-4CC9-9BF8-0F5CABC4A582}"/>
              </a:ext>
            </a:extLst>
          </p:cNvPr>
          <p:cNvSpPr txBox="1"/>
          <p:nvPr/>
        </p:nvSpPr>
        <p:spPr>
          <a:xfrm>
            <a:off x="1676400" y="1085851"/>
            <a:ext cx="8105775" cy="3816429"/>
          </a:xfrm>
          <a:prstGeom prst="rect">
            <a:avLst/>
          </a:prstGeom>
          <a:noFill/>
        </p:spPr>
        <p:txBody>
          <a:bodyPr wrap="square">
            <a:spAutoFit/>
          </a:bodyPr>
          <a:lstStyle/>
          <a:p>
            <a:pPr marL="0" marR="0" algn="ctr">
              <a:spcBef>
                <a:spcPts val="0"/>
              </a:spcBef>
              <a:spcAft>
                <a:spcPts val="0"/>
              </a:spcAft>
            </a:pPr>
            <a:r>
              <a:rPr lang="en-US" sz="2800" b="1" dirty="0">
                <a:effectLst/>
                <a:latin typeface="Times New Roman" panose="02020603050405020304" pitchFamily="18" charset="0"/>
                <a:ea typeface="MS Mincho" panose="02020609040205080304" pitchFamily="49" charset="-128"/>
              </a:rPr>
              <a:t>verbal and physical spaciousness</a:t>
            </a:r>
          </a:p>
          <a:p>
            <a:pPr marL="0" marR="0" algn="ctr">
              <a:spcBef>
                <a:spcPts val="0"/>
              </a:spcBef>
              <a:spcAft>
                <a:spcPts val="0"/>
              </a:spcAft>
            </a:pPr>
            <a:endParaRPr lang="en-US" sz="28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28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sz="2800" b="1" dirty="0">
                <a:latin typeface="Times New Roman" panose="02020603050405020304" pitchFamily="18" charset="0"/>
                <a:ea typeface="MS Mincho" panose="02020609040205080304" pitchFamily="49" charset="-128"/>
              </a:rPr>
              <a:t>v</a:t>
            </a:r>
            <a:r>
              <a:rPr lang="en-US" sz="2800" b="1" dirty="0">
                <a:effectLst/>
                <a:latin typeface="Times New Roman" panose="02020603050405020304" pitchFamily="18" charset="0"/>
                <a:ea typeface="MS Mincho" panose="02020609040205080304" pitchFamily="49" charset="-128"/>
              </a:rPr>
              <a:t>erbal spaciousness:      speaking and listening</a:t>
            </a:r>
          </a:p>
          <a:p>
            <a:pPr marL="0" marR="0">
              <a:spcBef>
                <a:spcPts val="0"/>
              </a:spcBef>
              <a:spcAft>
                <a:spcPts val="0"/>
              </a:spcAft>
            </a:pPr>
            <a:endParaRPr lang="en-US" sz="28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28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sz="2800" b="1" dirty="0">
                <a:latin typeface="Times New Roman" panose="02020603050405020304" pitchFamily="18" charset="0"/>
                <a:ea typeface="MS Mincho" panose="02020609040205080304" pitchFamily="49" charset="-128"/>
              </a:rPr>
              <a:t>p</a:t>
            </a:r>
            <a:r>
              <a:rPr lang="en-US" sz="2800" b="1" dirty="0">
                <a:effectLst/>
                <a:latin typeface="Times New Roman" panose="02020603050405020304" pitchFamily="18" charset="0"/>
                <a:ea typeface="MS Mincho" panose="02020609040205080304" pitchFamily="49" charset="-128"/>
              </a:rPr>
              <a:t>hysical spaciousness:  	a. temporal spaciousness</a:t>
            </a:r>
          </a:p>
          <a:p>
            <a:pPr marL="0" marR="0">
              <a:spcBef>
                <a:spcPts val="0"/>
              </a:spcBef>
              <a:spcAft>
                <a:spcPts val="0"/>
              </a:spcAft>
            </a:pPr>
            <a:r>
              <a:rPr lang="en-US" sz="2800" b="1" dirty="0">
                <a:effectLst/>
                <a:latin typeface="Times New Roman" panose="02020603050405020304" pitchFamily="18" charset="0"/>
                <a:ea typeface="MS Mincho" panose="02020609040205080304" pitchFamily="49" charset="-128"/>
              </a:rPr>
              <a:t>	       			b. spatial spaciousness</a:t>
            </a:r>
          </a:p>
          <a:p>
            <a:pPr marL="0" marR="0">
              <a:spcBef>
                <a:spcPts val="0"/>
              </a:spcBef>
              <a:spcAft>
                <a:spcPts val="0"/>
              </a:spcAft>
            </a:pPr>
            <a:r>
              <a:rPr lang="en-US" sz="1800" dirty="0">
                <a:effectLst/>
                <a:latin typeface="Times New Roman" panose="02020603050405020304" pitchFamily="18" charset="0"/>
                <a:ea typeface="MS Mincho" panose="02020609040205080304" pitchFamily="49" charset="-128"/>
              </a:rPr>
              <a:t> </a:t>
            </a:r>
          </a:p>
        </p:txBody>
      </p:sp>
    </p:spTree>
    <p:extLst>
      <p:ext uri="{BB962C8B-B14F-4D97-AF65-F5344CB8AC3E}">
        <p14:creationId xmlns:p14="http://schemas.microsoft.com/office/powerpoint/2010/main" val="3111489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458E355-3D57-4F5B-815C-DC12197A76B8}"/>
              </a:ext>
            </a:extLst>
          </p:cNvPr>
          <p:cNvSpPr txBox="1"/>
          <p:nvPr/>
        </p:nvSpPr>
        <p:spPr>
          <a:xfrm>
            <a:off x="1352549" y="1724026"/>
            <a:ext cx="10125075" cy="2523768"/>
          </a:xfrm>
          <a:prstGeom prst="rect">
            <a:avLst/>
          </a:prstGeom>
          <a:noFill/>
        </p:spPr>
        <p:txBody>
          <a:bodyPr wrap="square">
            <a:spAutoFit/>
          </a:bodyPr>
          <a:lstStyle/>
          <a:p>
            <a:pPr marL="0" marR="0">
              <a:spcBef>
                <a:spcPts val="0"/>
              </a:spcBef>
              <a:spcAft>
                <a:spcPts val="0"/>
              </a:spcAft>
            </a:pPr>
            <a:r>
              <a:rPr lang="en-US" sz="2800" b="1" dirty="0">
                <a:effectLst/>
                <a:latin typeface="Times New Roman" panose="02020603050405020304" pitchFamily="18" charset="0"/>
                <a:ea typeface="MS Mincho" panose="02020609040205080304" pitchFamily="49" charset="-128"/>
              </a:rPr>
              <a:t>freneticism and distraction: need to slow down and pay attention</a:t>
            </a:r>
          </a:p>
          <a:p>
            <a:pPr marL="0" marR="0">
              <a:spcBef>
                <a:spcPts val="0"/>
              </a:spcBef>
              <a:spcAft>
                <a:spcPts val="0"/>
              </a:spcAft>
            </a:pPr>
            <a:r>
              <a:rPr lang="en-US" sz="2800" b="1" dirty="0">
                <a:effectLst/>
                <a:latin typeface="Times New Roman" panose="02020603050405020304" pitchFamily="18" charset="0"/>
                <a:ea typeface="MS Mincho" panose="02020609040205080304" pitchFamily="49" charset="-128"/>
              </a:rPr>
              <a:t>                                                     (spaciousness)</a:t>
            </a:r>
          </a:p>
          <a:p>
            <a:pPr marL="0" marR="0">
              <a:spcBef>
                <a:spcPts val="0"/>
              </a:spcBef>
              <a:spcAft>
                <a:spcPts val="0"/>
              </a:spcAft>
            </a:pPr>
            <a:endParaRPr lang="en-US" sz="2800" b="1" dirty="0">
              <a:effectLst/>
              <a:latin typeface="Times New Roman" panose="02020603050405020304" pitchFamily="18" charset="0"/>
              <a:ea typeface="MS Mincho" panose="02020609040205080304" pitchFamily="49" charset="-128"/>
            </a:endParaRPr>
          </a:p>
          <a:p>
            <a:pPr marL="0" marR="0">
              <a:spcBef>
                <a:spcPts val="0"/>
              </a:spcBef>
              <a:spcAft>
                <a:spcPts val="0"/>
              </a:spcAft>
            </a:pPr>
            <a:endParaRPr lang="en-US" sz="28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2800" b="1" dirty="0">
                <a:effectLst/>
                <a:latin typeface="Times New Roman" panose="02020603050405020304" pitchFamily="18" charset="0"/>
                <a:ea typeface="MS Mincho" panose="02020609040205080304" pitchFamily="49" charset="-128"/>
              </a:rPr>
              <a:t>high-impact materialistic living: need to simplify our lifestyle</a:t>
            </a:r>
          </a:p>
          <a:p>
            <a:pPr marL="0" marR="0">
              <a:spcBef>
                <a:spcPts val="0"/>
              </a:spcBef>
              <a:spcAft>
                <a:spcPts val="0"/>
              </a:spcAft>
            </a:pPr>
            <a:r>
              <a:rPr lang="en-US" sz="1800" dirty="0">
                <a:effectLst/>
                <a:latin typeface="Times New Roman" panose="02020603050405020304" pitchFamily="18" charset="0"/>
                <a:ea typeface="MS Mincho" panose="02020609040205080304" pitchFamily="49" charset="-128"/>
              </a:rPr>
              <a:t> </a:t>
            </a:r>
          </a:p>
        </p:txBody>
      </p:sp>
    </p:spTree>
    <p:extLst>
      <p:ext uri="{BB962C8B-B14F-4D97-AF65-F5344CB8AC3E}">
        <p14:creationId xmlns:p14="http://schemas.microsoft.com/office/powerpoint/2010/main" val="3588572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543A94-6931-4A90-BB41-B7C3815CA3F9}"/>
              </a:ext>
            </a:extLst>
          </p:cNvPr>
          <p:cNvSpPr txBox="1"/>
          <p:nvPr/>
        </p:nvSpPr>
        <p:spPr>
          <a:xfrm>
            <a:off x="1314451" y="609600"/>
            <a:ext cx="9410700" cy="6001643"/>
          </a:xfrm>
          <a:prstGeom prst="rect">
            <a:avLst/>
          </a:prstGeom>
          <a:noFill/>
        </p:spPr>
        <p:txBody>
          <a:bodyPr wrap="square">
            <a:spAutoFit/>
          </a:bodyPr>
          <a:lstStyle/>
          <a:p>
            <a:pPr algn="ctr"/>
            <a:r>
              <a:rPr lang="en-US" sz="2400" b="1" dirty="0">
                <a:effectLst/>
                <a:latin typeface="Times New Roman" panose="02020603050405020304" pitchFamily="18" charset="0"/>
                <a:ea typeface="MS Mincho" panose="02020609040205080304" pitchFamily="49" charset="-128"/>
              </a:rPr>
              <a:t>environmental virtue ethic as basis for simple, lower-impact living</a:t>
            </a:r>
          </a:p>
          <a:p>
            <a:endParaRPr lang="en-US" dirty="0">
              <a:latin typeface="Times New Roman" panose="02020603050405020304" pitchFamily="18" charset="0"/>
              <a:ea typeface="MS Mincho" panose="02020609040205080304" pitchFamily="49" charset="-128"/>
            </a:endParaRPr>
          </a:p>
          <a:p>
            <a:r>
              <a:rPr lang="en-US" sz="1800" b="1" dirty="0">
                <a:effectLst/>
                <a:latin typeface="Times New Roman" panose="02020603050405020304" pitchFamily="18" charset="0"/>
                <a:ea typeface="MS Mincho" panose="02020609040205080304" pitchFamily="49" charset="-128"/>
              </a:rPr>
              <a:t>restraint </a:t>
            </a:r>
          </a:p>
          <a:p>
            <a:endParaRPr lang="en-US" sz="1800" b="1" dirty="0">
              <a:effectLst/>
              <a:latin typeface="Times New Roman" panose="02020603050405020304" pitchFamily="18" charset="0"/>
              <a:ea typeface="MS Mincho" panose="02020609040205080304" pitchFamily="49" charset="-128"/>
            </a:endParaRPr>
          </a:p>
          <a:p>
            <a:r>
              <a:rPr lang="en-US" b="1" dirty="0">
                <a:latin typeface="Times New Roman" panose="02020603050405020304" pitchFamily="18" charset="0"/>
                <a:ea typeface="MS Mincho" panose="02020609040205080304" pitchFamily="49" charset="-128"/>
              </a:rPr>
              <a:t>s</a:t>
            </a:r>
            <a:r>
              <a:rPr lang="en-US" sz="1800" b="1" dirty="0">
                <a:effectLst/>
                <a:latin typeface="Times New Roman" panose="02020603050405020304" pitchFamily="18" charset="0"/>
                <a:ea typeface="MS Mincho" panose="02020609040205080304" pitchFamily="49" charset="-128"/>
              </a:rPr>
              <a:t>implicity</a:t>
            </a:r>
            <a:endParaRPr lang="en-US" b="1" dirty="0">
              <a:latin typeface="Times New Roman" panose="02020603050405020304" pitchFamily="18" charset="0"/>
              <a:ea typeface="MS Mincho" panose="02020609040205080304" pitchFamily="49" charset="-128"/>
            </a:endParaRPr>
          </a:p>
          <a:p>
            <a:r>
              <a:rPr lang="en-US" sz="1800" b="1" dirty="0">
                <a:effectLst/>
                <a:latin typeface="Times New Roman" panose="02020603050405020304" pitchFamily="18" charset="0"/>
                <a:ea typeface="MS Mincho" panose="02020609040205080304" pitchFamily="49" charset="-128"/>
              </a:rPr>
              <a:t> </a:t>
            </a:r>
          </a:p>
          <a:p>
            <a:r>
              <a:rPr lang="en-US" b="1" dirty="0">
                <a:latin typeface="Times New Roman" panose="02020603050405020304" pitchFamily="18" charset="0"/>
                <a:ea typeface="MS Mincho" panose="02020609040205080304" pitchFamily="49" charset="-128"/>
              </a:rPr>
              <a:t>c</a:t>
            </a:r>
            <a:r>
              <a:rPr lang="en-US" sz="1800" b="1" dirty="0">
                <a:effectLst/>
                <a:latin typeface="Times New Roman" panose="02020603050405020304" pitchFamily="18" charset="0"/>
                <a:ea typeface="MS Mincho" panose="02020609040205080304" pitchFamily="49" charset="-128"/>
              </a:rPr>
              <a:t>ontentment</a:t>
            </a:r>
          </a:p>
          <a:p>
            <a:r>
              <a:rPr lang="en-US" sz="1800" b="1" dirty="0">
                <a:effectLst/>
                <a:latin typeface="Times New Roman" panose="02020603050405020304" pitchFamily="18" charset="0"/>
                <a:ea typeface="MS Mincho" panose="02020609040205080304" pitchFamily="49" charset="-128"/>
              </a:rPr>
              <a:t> </a:t>
            </a:r>
          </a:p>
          <a:p>
            <a:r>
              <a:rPr lang="en-US" sz="1800" b="1" dirty="0">
                <a:effectLst/>
                <a:latin typeface="Times New Roman" panose="02020603050405020304" pitchFamily="18" charset="0"/>
                <a:ea typeface="MS Mincho" panose="02020609040205080304" pitchFamily="49" charset="-128"/>
              </a:rPr>
              <a:t>recognition of what we receive (</a:t>
            </a:r>
            <a:r>
              <a:rPr lang="ja-JP" altLang="en-US" sz="1800" b="1" dirty="0">
                <a:effectLst/>
                <a:latin typeface="Times New Roman" panose="02020603050405020304" pitchFamily="18" charset="0"/>
                <a:ea typeface="MS Mincho" panose="02020609040205080304" pitchFamily="49" charset="-128"/>
              </a:rPr>
              <a:t>恩 </a:t>
            </a:r>
            <a:r>
              <a:rPr lang="en-US" altLang="ja-JP" sz="1800" b="1" i="1" dirty="0">
                <a:effectLst/>
                <a:latin typeface="Times New Roman" panose="02020603050405020304" pitchFamily="18" charset="0"/>
                <a:ea typeface="MS Mincho" panose="02020609040205080304" pitchFamily="49" charset="-128"/>
              </a:rPr>
              <a:t>on</a:t>
            </a:r>
            <a:r>
              <a:rPr lang="en-US" altLang="ja-JP" sz="1800" b="1" dirty="0">
                <a:effectLst/>
                <a:latin typeface="Times New Roman" panose="02020603050405020304" pitchFamily="18" charset="0"/>
                <a:ea typeface="MS Mincho" panose="02020609040205080304" pitchFamily="49" charset="-128"/>
              </a:rPr>
              <a:t>, blessings</a:t>
            </a:r>
            <a:r>
              <a:rPr lang="en-US" sz="1800" b="1" dirty="0">
                <a:effectLst/>
                <a:latin typeface="Times New Roman" panose="02020603050405020304" pitchFamily="18" charset="0"/>
                <a:ea typeface="MS Mincho" panose="02020609040205080304" pitchFamily="49" charset="-128"/>
              </a:rPr>
              <a:t>)</a:t>
            </a:r>
            <a:r>
              <a:rPr lang="en-US" b="1" dirty="0">
                <a:latin typeface="Times New Roman" panose="02020603050405020304" pitchFamily="18" charset="0"/>
                <a:ea typeface="MS Mincho" panose="02020609040205080304" pitchFamily="49" charset="-128"/>
              </a:rPr>
              <a:t>: insight into </a:t>
            </a:r>
            <a:r>
              <a:rPr lang="en-US" sz="1800" b="1" dirty="0">
                <a:effectLst/>
                <a:latin typeface="Times New Roman" panose="02020603050405020304" pitchFamily="18" charset="0"/>
                <a:ea typeface="MS Mincho" panose="02020609040205080304" pitchFamily="49" charset="-128"/>
              </a:rPr>
              <a:t>interconnectedness</a:t>
            </a:r>
          </a:p>
          <a:p>
            <a:endParaRPr lang="en-US" b="1" dirty="0">
              <a:latin typeface="Times New Roman" panose="02020603050405020304" pitchFamily="18" charset="0"/>
              <a:ea typeface="MS Mincho" panose="02020609040205080304" pitchFamily="49" charset="-128"/>
            </a:endParaRPr>
          </a:p>
          <a:p>
            <a:r>
              <a:rPr lang="en-US" sz="1800" b="1" dirty="0">
                <a:effectLst/>
                <a:latin typeface="Times New Roman" panose="02020603050405020304" pitchFamily="18" charset="0"/>
                <a:ea typeface="MS Mincho" panose="02020609040205080304" pitchFamily="49" charset="-128"/>
              </a:rPr>
              <a:t>gratitude</a:t>
            </a:r>
          </a:p>
          <a:p>
            <a:endParaRPr lang="en-US" sz="1800" b="1" dirty="0">
              <a:effectLst/>
              <a:latin typeface="Times New Roman" panose="02020603050405020304" pitchFamily="18" charset="0"/>
              <a:ea typeface="MS Mincho" panose="02020609040205080304" pitchFamily="49" charset="-128"/>
            </a:endParaRPr>
          </a:p>
          <a:p>
            <a:r>
              <a:rPr lang="en-US" sz="1800" b="1" dirty="0">
                <a:effectLst/>
                <a:latin typeface="Times New Roman" panose="02020603050405020304" pitchFamily="18" charset="0"/>
                <a:ea typeface="MS Mincho" panose="02020609040205080304" pitchFamily="49" charset="-128"/>
              </a:rPr>
              <a:t>giving and generosity </a:t>
            </a:r>
          </a:p>
          <a:p>
            <a:endParaRPr lang="en-US" b="1" dirty="0">
              <a:latin typeface="Times New Roman" panose="02020603050405020304" pitchFamily="18" charset="0"/>
              <a:ea typeface="MS Mincho" panose="02020609040205080304" pitchFamily="49" charset="-128"/>
            </a:endParaRPr>
          </a:p>
          <a:p>
            <a:r>
              <a:rPr lang="en-US" sz="1800" b="1" dirty="0">
                <a:effectLst/>
                <a:latin typeface="Times New Roman" panose="02020603050405020304" pitchFamily="18" charset="0"/>
                <a:ea typeface="MS Mincho" panose="02020609040205080304" pitchFamily="49" charset="-128"/>
              </a:rPr>
              <a:t>respect </a:t>
            </a:r>
          </a:p>
          <a:p>
            <a:endParaRPr lang="en-US" b="1" dirty="0">
              <a:latin typeface="Times New Roman" panose="02020603050405020304" pitchFamily="18" charset="0"/>
              <a:ea typeface="MS Mincho" panose="02020609040205080304" pitchFamily="49" charset="-128"/>
            </a:endParaRPr>
          </a:p>
          <a:p>
            <a:r>
              <a:rPr lang="en-US" sz="1800" b="1" dirty="0">
                <a:effectLst/>
                <a:latin typeface="Times New Roman" panose="02020603050405020304" pitchFamily="18" charset="0"/>
                <a:ea typeface="MS Mincho" panose="02020609040205080304" pitchFamily="49" charset="-128"/>
              </a:rPr>
              <a:t>non-harming </a:t>
            </a:r>
          </a:p>
          <a:p>
            <a:endParaRPr lang="en-US" b="1" dirty="0">
              <a:latin typeface="Times New Roman" panose="02020603050405020304" pitchFamily="18" charset="0"/>
              <a:ea typeface="MS Mincho" panose="02020609040205080304" pitchFamily="49" charset="-128"/>
            </a:endParaRPr>
          </a:p>
          <a:p>
            <a:r>
              <a:rPr lang="en-US" b="1" dirty="0">
                <a:latin typeface="Times New Roman" panose="02020603050405020304" pitchFamily="18" charset="0"/>
                <a:ea typeface="MS Mincho" panose="02020609040205080304" pitchFamily="49" charset="-128"/>
              </a:rPr>
              <a:t>c</a:t>
            </a:r>
            <a:r>
              <a:rPr lang="en-US" sz="1800" b="1" dirty="0">
                <a:effectLst/>
                <a:latin typeface="Times New Roman" panose="02020603050405020304" pitchFamily="18" charset="0"/>
                <a:ea typeface="MS Mincho" panose="02020609040205080304" pitchFamily="49" charset="-128"/>
              </a:rPr>
              <a:t>ompassion</a:t>
            </a:r>
          </a:p>
          <a:p>
            <a:endParaRPr lang="en-US" b="1" dirty="0">
              <a:latin typeface="Times New Roman" panose="02020603050405020304" pitchFamily="18" charset="0"/>
              <a:ea typeface="MS Mincho" panose="02020609040205080304" pitchFamily="49" charset="-128"/>
            </a:endParaRPr>
          </a:p>
          <a:p>
            <a:r>
              <a:rPr lang="en-US" sz="1800" b="1" dirty="0">
                <a:effectLst/>
                <a:latin typeface="Times New Roman" panose="02020603050405020304" pitchFamily="18" charset="0"/>
                <a:ea typeface="MS Mincho" panose="02020609040205080304" pitchFamily="49" charset="-128"/>
              </a:rPr>
              <a:t>patience </a:t>
            </a:r>
            <a:endParaRPr lang="en-US" b="1" dirty="0"/>
          </a:p>
        </p:txBody>
      </p:sp>
    </p:spTree>
    <p:extLst>
      <p:ext uri="{BB962C8B-B14F-4D97-AF65-F5344CB8AC3E}">
        <p14:creationId xmlns:p14="http://schemas.microsoft.com/office/powerpoint/2010/main" val="1206850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FF8A75-D5E9-492D-8594-3F5668FF6106}"/>
              </a:ext>
            </a:extLst>
          </p:cNvPr>
          <p:cNvSpPr txBox="1"/>
          <p:nvPr/>
        </p:nvSpPr>
        <p:spPr>
          <a:xfrm>
            <a:off x="590549" y="1590675"/>
            <a:ext cx="9172575" cy="1754326"/>
          </a:xfrm>
          <a:prstGeom prst="rect">
            <a:avLst/>
          </a:prstGeom>
          <a:noFill/>
        </p:spPr>
        <p:txBody>
          <a:bodyPr wrap="square">
            <a:spAutoFit/>
          </a:bodyPr>
          <a:lstStyle/>
          <a:p>
            <a:r>
              <a:rPr lang="en-US" sz="3600" b="1" dirty="0">
                <a:effectLst/>
                <a:latin typeface="Times New Roman" panose="02020603050405020304" pitchFamily="18" charset="0"/>
                <a:ea typeface="MS Mincho" panose="02020609040205080304" pitchFamily="49" charset="-128"/>
              </a:rPr>
              <a:t>“home monastery” with support structures—</a:t>
            </a:r>
          </a:p>
          <a:p>
            <a:endParaRPr lang="en-US" sz="3600" b="1" dirty="0">
              <a:effectLst/>
              <a:latin typeface="Times New Roman" panose="02020603050405020304" pitchFamily="18" charset="0"/>
              <a:ea typeface="MS Mincho" panose="02020609040205080304" pitchFamily="49" charset="-128"/>
            </a:endParaRPr>
          </a:p>
          <a:p>
            <a:r>
              <a:rPr lang="en-US" sz="3600" b="1" dirty="0">
                <a:effectLst/>
                <a:latin typeface="Times New Roman" panose="02020603050405020304" pitchFamily="18" charset="0"/>
                <a:ea typeface="MS Mincho" panose="02020609040205080304" pitchFamily="49" charset="-128"/>
              </a:rPr>
              <a:t>Zen monasticism as template</a:t>
            </a:r>
            <a:endParaRPr lang="en-US" sz="3600" b="1" dirty="0"/>
          </a:p>
        </p:txBody>
      </p:sp>
    </p:spTree>
    <p:extLst>
      <p:ext uri="{BB962C8B-B14F-4D97-AF65-F5344CB8AC3E}">
        <p14:creationId xmlns:p14="http://schemas.microsoft.com/office/powerpoint/2010/main" val="1714286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8878253-3985-46C7-B4FA-346E896960A0}"/>
              </a:ext>
            </a:extLst>
          </p:cNvPr>
          <p:cNvSpPr txBox="1"/>
          <p:nvPr/>
        </p:nvSpPr>
        <p:spPr>
          <a:xfrm>
            <a:off x="1057275" y="1066800"/>
            <a:ext cx="8115300" cy="4124206"/>
          </a:xfrm>
          <a:prstGeom prst="rect">
            <a:avLst/>
          </a:prstGeom>
          <a:noFill/>
        </p:spPr>
        <p:txBody>
          <a:bodyPr wrap="square">
            <a:spAutoFit/>
          </a:bodyPr>
          <a:lstStyle/>
          <a:p>
            <a:pPr marL="0" marR="0" algn="ctr">
              <a:spcBef>
                <a:spcPts val="0"/>
              </a:spcBef>
              <a:spcAft>
                <a:spcPts val="0"/>
              </a:spcAft>
            </a:pPr>
            <a:r>
              <a:rPr lang="en-US" sz="2800" b="1" dirty="0">
                <a:effectLst/>
                <a:latin typeface="Times New Roman" panose="02020603050405020304" pitchFamily="18" charset="0"/>
                <a:ea typeface="MS Mincho" panose="02020609040205080304" pitchFamily="49" charset="-128"/>
              </a:rPr>
              <a:t>living embedded in nature in one’s specific place</a:t>
            </a:r>
          </a:p>
          <a:p>
            <a:pPr marL="0" marR="0">
              <a:spcBef>
                <a:spcPts val="0"/>
              </a:spcBef>
              <a:spcAft>
                <a:spcPts val="0"/>
              </a:spcAft>
            </a:pPr>
            <a:r>
              <a:rPr lang="en-US" sz="18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endParaRPr lang="en-US" sz="18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1800" b="1" dirty="0">
                <a:effectLst/>
                <a:latin typeface="Times New Roman" panose="02020603050405020304" pitchFamily="18" charset="0"/>
                <a:ea typeface="MS Mincho" panose="02020609040205080304" pitchFamily="49" charset="-128"/>
              </a:rPr>
              <a:t>one type of ignorance is our sense of being separate from nature </a:t>
            </a:r>
          </a:p>
          <a:p>
            <a:pPr marL="0" marR="0">
              <a:spcBef>
                <a:spcPts val="0"/>
              </a:spcBef>
              <a:spcAft>
                <a:spcPts val="0"/>
              </a:spcAft>
            </a:pPr>
            <a:r>
              <a:rPr lang="en-US" sz="18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endParaRPr lang="en-US" sz="18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1800" b="1" dirty="0">
                <a:effectLst/>
                <a:latin typeface="Times New Roman" panose="02020603050405020304" pitchFamily="18" charset="0"/>
                <a:ea typeface="MS Mincho" panose="02020609040205080304" pitchFamily="49" charset="-128"/>
              </a:rPr>
              <a:t>Zen and the natural world</a:t>
            </a:r>
          </a:p>
          <a:p>
            <a:pPr marL="0" marR="0">
              <a:spcBef>
                <a:spcPts val="0"/>
              </a:spcBef>
              <a:spcAft>
                <a:spcPts val="0"/>
              </a:spcAft>
            </a:pPr>
            <a:endParaRPr lang="en-US" sz="18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18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sz="1800" b="1" dirty="0">
                <a:effectLst/>
                <a:latin typeface="Times New Roman" panose="02020603050405020304" pitchFamily="18" charset="0"/>
                <a:ea typeface="MS Mincho" panose="02020609040205080304" pitchFamily="49" charset="-128"/>
              </a:rPr>
              <a:t>1. realize our embeddedness in nature </a:t>
            </a:r>
            <a:r>
              <a:rPr lang="en-US" sz="1800" b="1" i="1" dirty="0">
                <a:effectLst/>
                <a:latin typeface="Times New Roman" panose="02020603050405020304" pitchFamily="18" charset="0"/>
                <a:ea typeface="MS Mincho" panose="02020609040205080304" pitchFamily="49" charset="-128"/>
              </a:rPr>
              <a:t>as</a:t>
            </a:r>
            <a:r>
              <a:rPr lang="en-US" sz="1800" b="1" dirty="0">
                <a:effectLst/>
                <a:latin typeface="Times New Roman" panose="02020603050405020304" pitchFamily="18" charset="0"/>
                <a:ea typeface="MS Mincho" panose="02020609040205080304" pitchFamily="49" charset="-128"/>
              </a:rPr>
              <a:t> nature; overcome felt sense of separation</a:t>
            </a:r>
          </a:p>
          <a:p>
            <a:pPr marL="0" marR="0">
              <a:spcBef>
                <a:spcPts val="0"/>
              </a:spcBef>
              <a:spcAft>
                <a:spcPts val="0"/>
              </a:spcAft>
            </a:pPr>
            <a:r>
              <a:rPr lang="en-US" sz="18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sz="1800" b="1" dirty="0">
                <a:effectLst/>
                <a:latin typeface="Times New Roman" panose="02020603050405020304" pitchFamily="18" charset="0"/>
                <a:ea typeface="MS Mincho" panose="02020609040205080304" pitchFamily="49" charset="-128"/>
              </a:rPr>
              <a:t>2. appreciate, value, and care for nature</a:t>
            </a:r>
          </a:p>
          <a:p>
            <a:pPr marL="0" marR="0">
              <a:spcBef>
                <a:spcPts val="0"/>
              </a:spcBef>
              <a:spcAft>
                <a:spcPts val="0"/>
              </a:spcAft>
            </a:pPr>
            <a:endParaRPr lang="en-US" sz="1800" b="1" dirty="0">
              <a:effectLst/>
              <a:latin typeface="Times New Roman" panose="02020603050405020304" pitchFamily="18" charset="0"/>
              <a:ea typeface="MS Mincho" panose="02020609040205080304" pitchFamily="49" charset="-128"/>
            </a:endParaRPr>
          </a:p>
        </p:txBody>
      </p:sp>
    </p:spTree>
    <p:extLst>
      <p:ext uri="{BB962C8B-B14F-4D97-AF65-F5344CB8AC3E}">
        <p14:creationId xmlns:p14="http://schemas.microsoft.com/office/powerpoint/2010/main" val="37014790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2475081-95FC-4AB9-9E12-5BC30D7D1D1A}"/>
              </a:ext>
            </a:extLst>
          </p:cNvPr>
          <p:cNvSpPr txBox="1"/>
          <p:nvPr/>
        </p:nvSpPr>
        <p:spPr>
          <a:xfrm>
            <a:off x="2057400" y="1247775"/>
            <a:ext cx="7086600" cy="4893647"/>
          </a:xfrm>
          <a:prstGeom prst="rect">
            <a:avLst/>
          </a:prstGeom>
          <a:noFill/>
        </p:spPr>
        <p:txBody>
          <a:bodyPr wrap="square">
            <a:spAutoFit/>
          </a:bodyPr>
          <a:lstStyle/>
          <a:p>
            <a:pPr marL="0" marR="0">
              <a:spcBef>
                <a:spcPts val="0"/>
              </a:spcBef>
              <a:spcAft>
                <a:spcPts val="0"/>
              </a:spcAft>
            </a:pPr>
            <a:r>
              <a:rPr lang="en-US" sz="2400" b="1" dirty="0">
                <a:effectLst/>
                <a:latin typeface="Times New Roman" panose="02020603050405020304" pitchFamily="18" charset="0"/>
                <a:ea typeface="MS Mincho" panose="02020609040205080304" pitchFamily="49" charset="-128"/>
              </a:rPr>
              <a:t>Buddhism and animals—a mixed bag </a:t>
            </a:r>
          </a:p>
          <a:p>
            <a:pPr marL="0" marR="0">
              <a:spcBef>
                <a:spcPts val="0"/>
              </a:spcBef>
              <a:spcAft>
                <a:spcPts val="0"/>
              </a:spcAft>
            </a:pPr>
            <a:r>
              <a:rPr lang="en-US" sz="24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sz="24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sz="2400" b="1" dirty="0">
                <a:effectLst/>
                <a:latin typeface="Times New Roman" panose="02020603050405020304" pitchFamily="18" charset="0"/>
                <a:ea typeface="MS Mincho" panose="02020609040205080304" pitchFamily="49" charset="-128"/>
              </a:rPr>
              <a:t>David Abram, </a:t>
            </a:r>
            <a:r>
              <a:rPr lang="en-US" sz="2400" b="1" i="1" dirty="0">
                <a:effectLst/>
                <a:latin typeface="Times New Roman" panose="02020603050405020304" pitchFamily="18" charset="0"/>
                <a:ea typeface="MS Mincho" panose="02020609040205080304" pitchFamily="49" charset="-128"/>
              </a:rPr>
              <a:t>The Spell of the Sensuous</a:t>
            </a:r>
            <a:r>
              <a:rPr lang="en-US" sz="2400" b="1" dirty="0">
                <a:effectLst/>
                <a:latin typeface="Times New Roman" panose="02020603050405020304" pitchFamily="18" charset="0"/>
                <a:ea typeface="MS Mincho" panose="02020609040205080304" pitchFamily="49" charset="-128"/>
              </a:rPr>
              <a:t>: we are part of sensuous reality, animals are intelligent, presences speaking their own languages</a:t>
            </a:r>
          </a:p>
          <a:p>
            <a:pPr marL="0" marR="0">
              <a:spcBef>
                <a:spcPts val="0"/>
              </a:spcBef>
              <a:spcAft>
                <a:spcPts val="0"/>
              </a:spcAft>
            </a:pPr>
            <a:r>
              <a:rPr lang="en-US" sz="24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endParaRPr lang="en-US" sz="24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2400" b="1" dirty="0">
                <a:effectLst/>
                <a:latin typeface="Times New Roman" panose="02020603050405020304" pitchFamily="18" charset="0"/>
                <a:ea typeface="MS Mincho" panose="02020609040205080304" pitchFamily="49" charset="-128"/>
              </a:rPr>
              <a:t>Through dialogue with Abram, </a:t>
            </a:r>
            <a:r>
              <a:rPr lang="en-US" sz="2400" b="1" dirty="0">
                <a:latin typeface="Times New Roman" panose="02020603050405020304" pitchFamily="18" charset="0"/>
                <a:ea typeface="MS Mincho" panose="02020609040205080304" pitchFamily="49" charset="-128"/>
              </a:rPr>
              <a:t>Indigenous people/traditions, and certain scientists, Buddhists can gain </a:t>
            </a:r>
            <a:r>
              <a:rPr lang="en-US" sz="2400" b="1" dirty="0">
                <a:effectLst/>
                <a:latin typeface="Times New Roman" panose="02020603050405020304" pitchFamily="18" charset="0"/>
                <a:ea typeface="MS Mincho" panose="02020609040205080304" pitchFamily="49" charset="-128"/>
              </a:rPr>
              <a:t>a more sophisticated understanding and valuation of non-human animals and the more-than-human world.</a:t>
            </a:r>
          </a:p>
        </p:txBody>
      </p:sp>
    </p:spTree>
    <p:extLst>
      <p:ext uri="{BB962C8B-B14F-4D97-AF65-F5344CB8AC3E}">
        <p14:creationId xmlns:p14="http://schemas.microsoft.com/office/powerpoint/2010/main" val="1272677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5903D2-E8C9-461D-8EFD-CF68912700B0}"/>
              </a:ext>
            </a:extLst>
          </p:cNvPr>
          <p:cNvSpPr txBox="1"/>
          <p:nvPr/>
        </p:nvSpPr>
        <p:spPr>
          <a:xfrm>
            <a:off x="1752600" y="1285875"/>
            <a:ext cx="8667750" cy="2677656"/>
          </a:xfrm>
          <a:prstGeom prst="rect">
            <a:avLst/>
          </a:prstGeom>
          <a:noFill/>
        </p:spPr>
        <p:txBody>
          <a:bodyPr wrap="square">
            <a:spAutoFit/>
          </a:bodyPr>
          <a:lstStyle/>
          <a:p>
            <a:pPr marL="0" marR="0">
              <a:spcBef>
                <a:spcPts val="0"/>
              </a:spcBef>
              <a:spcAft>
                <a:spcPts val="0"/>
              </a:spcAft>
            </a:pPr>
            <a:r>
              <a:rPr lang="en-US" sz="2800" b="1" i="1" dirty="0">
                <a:effectLst/>
                <a:latin typeface="Times New Roman" panose="02020603050405020304" pitchFamily="18" charset="0"/>
                <a:ea typeface="MS Mincho" panose="02020609040205080304" pitchFamily="49" charset="-128"/>
              </a:rPr>
              <a:t>Mindfulness in the Marketplace: Compassionate Responses to Consumerism</a:t>
            </a:r>
            <a:r>
              <a:rPr lang="en-US" sz="2800" b="1" dirty="0">
                <a:effectLst/>
                <a:latin typeface="Times New Roman" panose="02020603050405020304" pitchFamily="18" charset="0"/>
                <a:ea typeface="MS Mincho" panose="02020609040205080304" pitchFamily="49" charset="-128"/>
              </a:rPr>
              <a:t>, edited by Allan Hunt </a:t>
            </a:r>
            <a:r>
              <a:rPr lang="en-US" sz="2800" b="1" dirty="0" err="1">
                <a:effectLst/>
                <a:latin typeface="Times New Roman" panose="02020603050405020304" pitchFamily="18" charset="0"/>
                <a:ea typeface="MS Mincho" panose="02020609040205080304" pitchFamily="49" charset="-128"/>
              </a:rPr>
              <a:t>Badiner</a:t>
            </a:r>
            <a:r>
              <a:rPr lang="en-US" sz="2800" b="1" dirty="0">
                <a:effectLst/>
                <a:latin typeface="Times New Roman" panose="02020603050405020304" pitchFamily="18" charset="0"/>
                <a:ea typeface="MS Mincho" panose="02020609040205080304" pitchFamily="49" charset="-128"/>
              </a:rPr>
              <a:t> (2002)</a:t>
            </a:r>
          </a:p>
          <a:p>
            <a:pPr marL="0" marR="0">
              <a:spcBef>
                <a:spcPts val="0"/>
              </a:spcBef>
              <a:spcAft>
                <a:spcPts val="0"/>
              </a:spcAft>
            </a:pPr>
            <a:r>
              <a:rPr lang="en-US" sz="28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sz="2800" b="1" i="1" dirty="0">
                <a:effectLst/>
                <a:latin typeface="Times New Roman" panose="02020603050405020304" pitchFamily="18" charset="0"/>
                <a:ea typeface="MS Mincho" panose="02020609040205080304" pitchFamily="49" charset="-128"/>
              </a:rPr>
              <a:t>Hooked! Buddhist Writings on Greed, Desire, and the Urge to Consume</a:t>
            </a:r>
            <a:r>
              <a:rPr lang="en-US" sz="2800" b="1" dirty="0">
                <a:effectLst/>
                <a:latin typeface="Times New Roman" panose="02020603050405020304" pitchFamily="18" charset="0"/>
                <a:ea typeface="MS Mincho" panose="02020609040205080304" pitchFamily="49" charset="-128"/>
              </a:rPr>
              <a:t>, edited by Stephanie Kaza (2005)</a:t>
            </a:r>
          </a:p>
        </p:txBody>
      </p:sp>
    </p:spTree>
    <p:extLst>
      <p:ext uri="{BB962C8B-B14F-4D97-AF65-F5344CB8AC3E}">
        <p14:creationId xmlns:p14="http://schemas.microsoft.com/office/powerpoint/2010/main" val="823892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4DCFBA-AC21-494D-ACA9-95649BE22B27}"/>
              </a:ext>
            </a:extLst>
          </p:cNvPr>
          <p:cNvSpPr txBox="1"/>
          <p:nvPr/>
        </p:nvSpPr>
        <p:spPr>
          <a:xfrm>
            <a:off x="866774" y="1438276"/>
            <a:ext cx="9477375" cy="2092881"/>
          </a:xfrm>
          <a:prstGeom prst="rect">
            <a:avLst/>
          </a:prstGeom>
          <a:noFill/>
        </p:spPr>
        <p:txBody>
          <a:bodyPr wrap="square">
            <a:spAutoFit/>
          </a:bodyPr>
          <a:lstStyle/>
          <a:p>
            <a:pPr marL="0" marR="0">
              <a:spcBef>
                <a:spcPts val="0"/>
              </a:spcBef>
              <a:spcAft>
                <a:spcPts val="0"/>
              </a:spcAft>
            </a:pPr>
            <a:r>
              <a:rPr lang="en-US" sz="2800" b="1" dirty="0" err="1">
                <a:latin typeface="Times New Roman" panose="02020603050405020304" pitchFamily="18" charset="0"/>
                <a:ea typeface="MS Mincho" panose="02020609040205080304" pitchFamily="49" charset="-128"/>
              </a:rPr>
              <a:t>r</a:t>
            </a:r>
            <a:r>
              <a:rPr lang="en-US" sz="2800" b="1" dirty="0" err="1">
                <a:effectLst/>
                <a:latin typeface="Times New Roman" panose="02020603050405020304" pitchFamily="18" charset="0"/>
                <a:ea typeface="MS Mincho" panose="02020609040205080304" pitchFamily="49" charset="-128"/>
              </a:rPr>
              <a:t>einhabitation</a:t>
            </a:r>
            <a:endParaRPr lang="en-US" sz="2800" b="1" dirty="0">
              <a:effectLst/>
              <a:latin typeface="Times New Roman" panose="02020603050405020304" pitchFamily="18" charset="0"/>
              <a:ea typeface="MS Mincho" panose="02020609040205080304" pitchFamily="49" charset="-128"/>
            </a:endParaRPr>
          </a:p>
          <a:p>
            <a:pPr marL="0" marR="0">
              <a:spcBef>
                <a:spcPts val="0"/>
              </a:spcBef>
              <a:spcAft>
                <a:spcPts val="0"/>
              </a:spcAft>
            </a:pPr>
            <a:endParaRPr lang="en-US" sz="28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28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sz="2800" b="1" dirty="0">
                <a:effectLst/>
                <a:latin typeface="Times New Roman" panose="02020603050405020304" pitchFamily="18" charset="0"/>
                <a:ea typeface="MS Mincho" panose="02020609040205080304" pitchFamily="49" charset="-128"/>
              </a:rPr>
              <a:t>see Gary Snyder, “</a:t>
            </a:r>
            <a:r>
              <a:rPr lang="en-US" sz="2800" b="1" dirty="0" err="1">
                <a:effectLst/>
                <a:latin typeface="Times New Roman" panose="02020603050405020304" pitchFamily="18" charset="0"/>
                <a:ea typeface="MS Mincho" panose="02020609040205080304" pitchFamily="49" charset="-128"/>
              </a:rPr>
              <a:t>Reinhabitation</a:t>
            </a:r>
            <a:r>
              <a:rPr lang="en-US" sz="2800" b="1" dirty="0">
                <a:effectLst/>
                <a:latin typeface="Times New Roman" panose="02020603050405020304" pitchFamily="18" charset="0"/>
                <a:ea typeface="MS Mincho" panose="02020609040205080304" pitchFamily="49" charset="-128"/>
              </a:rPr>
              <a:t>” (in his </a:t>
            </a:r>
            <a:r>
              <a:rPr lang="en-US" sz="2800" b="1" i="1" dirty="0">
                <a:effectLst/>
                <a:latin typeface="Times New Roman" panose="02020603050405020304" pitchFamily="18" charset="0"/>
                <a:ea typeface="MS Mincho" panose="02020609040205080304" pitchFamily="49" charset="-128"/>
              </a:rPr>
              <a:t>A Place in Space</a:t>
            </a:r>
            <a:r>
              <a:rPr lang="en-US" sz="2800" b="1" dirty="0">
                <a:effectLst/>
                <a:latin typeface="Times New Roman" panose="02020603050405020304" pitchFamily="18" charset="0"/>
                <a:ea typeface="MS Mincho" panose="02020609040205080304" pitchFamily="49" charset="-128"/>
              </a:rPr>
              <a:t>)</a:t>
            </a:r>
          </a:p>
          <a:p>
            <a:pPr marL="0" marR="0">
              <a:spcBef>
                <a:spcPts val="0"/>
              </a:spcBef>
              <a:spcAft>
                <a:spcPts val="0"/>
              </a:spcAft>
            </a:pPr>
            <a:r>
              <a:rPr lang="en-US" sz="1800" dirty="0">
                <a:effectLst/>
                <a:latin typeface="Times New Roman" panose="02020603050405020304" pitchFamily="18" charset="0"/>
                <a:ea typeface="MS Mincho" panose="02020609040205080304" pitchFamily="49" charset="-128"/>
              </a:rPr>
              <a:t> </a:t>
            </a:r>
          </a:p>
        </p:txBody>
      </p:sp>
    </p:spTree>
    <p:extLst>
      <p:ext uri="{BB962C8B-B14F-4D97-AF65-F5344CB8AC3E}">
        <p14:creationId xmlns:p14="http://schemas.microsoft.com/office/powerpoint/2010/main" val="39849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8169F1-7E0D-4E26-9E84-194644300831}"/>
              </a:ext>
            </a:extLst>
          </p:cNvPr>
          <p:cNvSpPr/>
          <p:nvPr/>
        </p:nvSpPr>
        <p:spPr>
          <a:xfrm>
            <a:off x="1581150" y="1209675"/>
            <a:ext cx="8696325" cy="3313728"/>
          </a:xfrm>
          <a:prstGeom prst="rect">
            <a:avLst/>
          </a:prstGeom>
        </p:spPr>
        <p:txBody>
          <a:bodyPr wrap="square">
            <a:spAutoFit/>
          </a:bodyPr>
          <a:lstStyle/>
          <a:p>
            <a:pPr>
              <a:spcBef>
                <a:spcPts val="830"/>
              </a:spcBef>
            </a:pPr>
            <a:r>
              <a:rPr lang="en-US" sz="2800" b="1" dirty="0">
                <a:ea typeface="MS Mincho" panose="02020609040205080304" pitchFamily="49" charset="-128"/>
              </a:rPr>
              <a:t>To look only at materialism and freneticism/distraction is to focus on individual, ordinary people and their lifestyle, </a:t>
            </a:r>
          </a:p>
          <a:p>
            <a:pPr>
              <a:spcBef>
                <a:spcPts val="830"/>
              </a:spcBef>
            </a:pPr>
            <a:endParaRPr lang="en-US" sz="2800" b="1" dirty="0">
              <a:ea typeface="MS Mincho" panose="02020609040205080304" pitchFamily="49" charset="-128"/>
            </a:endParaRPr>
          </a:p>
          <a:p>
            <a:pPr>
              <a:spcBef>
                <a:spcPts val="830"/>
              </a:spcBef>
            </a:pPr>
            <a:r>
              <a:rPr lang="en-US" sz="2800" b="1" dirty="0">
                <a:ea typeface="MS Mincho" panose="02020609040205080304" pitchFamily="49" charset="-128"/>
              </a:rPr>
              <a:t>and overlook powerful actors, institutions, structures, systems, and economic models (growth paradigm, etc.) that cause or contribute to climate crisis and other problems.</a:t>
            </a:r>
            <a:endParaRPr lang="en-US" sz="2800" dirty="0">
              <a:ea typeface="MS Mincho" panose="02020609040205080304" pitchFamily="49" charset="-128"/>
            </a:endParaRPr>
          </a:p>
        </p:txBody>
      </p:sp>
    </p:spTree>
    <p:extLst>
      <p:ext uri="{BB962C8B-B14F-4D97-AF65-F5344CB8AC3E}">
        <p14:creationId xmlns:p14="http://schemas.microsoft.com/office/powerpoint/2010/main" val="3065365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8D4272D-CAD6-4C6A-86A1-862FC1A74D67}"/>
              </a:ext>
            </a:extLst>
          </p:cNvPr>
          <p:cNvSpPr/>
          <p:nvPr/>
        </p:nvSpPr>
        <p:spPr>
          <a:xfrm>
            <a:off x="1343025" y="1171576"/>
            <a:ext cx="9915526" cy="3139321"/>
          </a:xfrm>
          <a:prstGeom prst="rect">
            <a:avLst/>
          </a:prstGeom>
        </p:spPr>
        <p:txBody>
          <a:bodyPr wrap="square">
            <a:spAutoFit/>
          </a:bodyPr>
          <a:lstStyle/>
          <a:p>
            <a:pPr>
              <a:spcBef>
                <a:spcPts val="830"/>
              </a:spcBef>
              <a:spcAft>
                <a:spcPts val="830"/>
              </a:spcAft>
            </a:pPr>
            <a:r>
              <a:rPr lang="en-US" sz="2800" b="1" dirty="0">
                <a:ea typeface="MS Mincho" panose="02020609040205080304" pitchFamily="49" charset="-128"/>
              </a:rPr>
              <a:t>We need to focus not only on lifestyle change but also on </a:t>
            </a:r>
            <a:r>
              <a:rPr lang="en-US" sz="2800" b="1" u="sng" dirty="0">
                <a:ea typeface="MS Mincho" panose="02020609040205080304" pitchFamily="49" charset="-128"/>
              </a:rPr>
              <a:t>structural change</a:t>
            </a:r>
            <a:r>
              <a:rPr lang="en-US" sz="2800" b="1" dirty="0">
                <a:ea typeface="MS Mincho" panose="02020609040205080304" pitchFamily="49" charset="-128"/>
              </a:rPr>
              <a:t>.</a:t>
            </a:r>
            <a:endParaRPr lang="en-US" sz="2800" dirty="0">
              <a:ea typeface="MS Mincho" panose="02020609040205080304" pitchFamily="49" charset="-128"/>
            </a:endParaRPr>
          </a:p>
          <a:p>
            <a:pPr>
              <a:spcBef>
                <a:spcPts val="830"/>
              </a:spcBef>
              <a:spcAft>
                <a:spcPts val="830"/>
              </a:spcAft>
            </a:pPr>
            <a:r>
              <a:rPr lang="en-US" sz="2800" b="1" dirty="0">
                <a:ea typeface="MS Mincho" panose="02020609040205080304" pitchFamily="49" charset="-128"/>
              </a:rPr>
              <a:t> </a:t>
            </a:r>
            <a:endParaRPr lang="en-US" sz="2800" dirty="0">
              <a:ea typeface="MS Mincho" panose="02020609040205080304" pitchFamily="49" charset="-128"/>
            </a:endParaRPr>
          </a:p>
          <a:p>
            <a:pPr>
              <a:spcBef>
                <a:spcPts val="830"/>
              </a:spcBef>
              <a:spcAft>
                <a:spcPts val="830"/>
              </a:spcAft>
            </a:pPr>
            <a:r>
              <a:rPr lang="en-US" sz="2800" b="1" dirty="0">
                <a:ea typeface="MS Mincho" panose="02020609040205080304" pitchFamily="49" charset="-128"/>
              </a:rPr>
              <a:t>Otherwise, we will end up simply blaming individual consumers and not dealing with larger causes of environmental issues.</a:t>
            </a:r>
          </a:p>
          <a:p>
            <a:pPr>
              <a:spcBef>
                <a:spcPts val="830"/>
              </a:spcBef>
              <a:spcAft>
                <a:spcPts val="830"/>
              </a:spcAft>
            </a:pPr>
            <a:endParaRPr lang="en-US" b="1" dirty="0">
              <a:latin typeface="Times New Roman" panose="02020603050405020304" pitchFamily="18" charset="0"/>
              <a:ea typeface="MS Mincho" panose="02020609040205080304" pitchFamily="49" charset="-128"/>
            </a:endParaRPr>
          </a:p>
        </p:txBody>
      </p:sp>
    </p:spTree>
    <p:extLst>
      <p:ext uri="{BB962C8B-B14F-4D97-AF65-F5344CB8AC3E}">
        <p14:creationId xmlns:p14="http://schemas.microsoft.com/office/powerpoint/2010/main" val="40487327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D23216-7C1B-441B-A3E4-FD710B0A44EE}"/>
              </a:ext>
            </a:extLst>
          </p:cNvPr>
          <p:cNvSpPr txBox="1"/>
          <p:nvPr/>
        </p:nvSpPr>
        <p:spPr>
          <a:xfrm>
            <a:off x="1085849" y="1238250"/>
            <a:ext cx="9363075" cy="3862083"/>
          </a:xfrm>
          <a:prstGeom prst="rect">
            <a:avLst/>
          </a:prstGeom>
          <a:noFill/>
        </p:spPr>
        <p:txBody>
          <a:bodyPr wrap="square">
            <a:spAutoFit/>
          </a:bodyPr>
          <a:lstStyle/>
          <a:p>
            <a:pPr marL="0" marR="0" algn="ctr">
              <a:spcBef>
                <a:spcPts val="0"/>
              </a:spcBef>
              <a:spcAft>
                <a:spcPts val="0"/>
              </a:spcAft>
            </a:pPr>
            <a:r>
              <a:rPr lang="en-US" sz="3600" b="1" dirty="0">
                <a:latin typeface="Times New Roman" panose="02020603050405020304" pitchFamily="18" charset="0"/>
                <a:ea typeface="MS Mincho" panose="02020609040205080304" pitchFamily="49" charset="-128"/>
              </a:rPr>
              <a:t>c</a:t>
            </a:r>
            <a:r>
              <a:rPr lang="en-US" sz="3600" b="1" dirty="0">
                <a:effectLst/>
                <a:latin typeface="Times New Roman" panose="02020603050405020304" pitchFamily="18" charset="0"/>
                <a:ea typeface="MS Mincho" panose="02020609040205080304" pitchFamily="49" charset="-128"/>
              </a:rPr>
              <a:t>ommunity</a:t>
            </a:r>
          </a:p>
          <a:p>
            <a:pPr marL="0" marR="0">
              <a:spcBef>
                <a:spcPts val="0"/>
              </a:spcBef>
              <a:spcAft>
                <a:spcPts val="0"/>
              </a:spcAft>
            </a:pPr>
            <a:endParaRPr lang="en-US" dirty="0">
              <a:latin typeface="Times New Roman" panose="02020603050405020304" pitchFamily="18" charset="0"/>
              <a:ea typeface="MS Mincho" panose="02020609040205080304" pitchFamily="49" charset="-128"/>
            </a:endParaRPr>
          </a:p>
          <a:p>
            <a:pPr marL="0" marR="0">
              <a:spcBef>
                <a:spcPts val="0"/>
              </a:spcBef>
              <a:spcAft>
                <a:spcPts val="0"/>
              </a:spcAft>
            </a:pPr>
            <a:endParaRPr lang="en-US" sz="2800" dirty="0">
              <a:effectLst/>
              <a:latin typeface="Times New Roman" panose="02020603050405020304" pitchFamily="18" charset="0"/>
              <a:ea typeface="MS Mincho" panose="02020609040205080304" pitchFamily="49" charset="-128"/>
            </a:endParaRPr>
          </a:p>
          <a:p>
            <a:pPr marL="0" marR="0">
              <a:lnSpc>
                <a:spcPct val="150000"/>
              </a:lnSpc>
              <a:spcBef>
                <a:spcPts val="0"/>
              </a:spcBef>
              <a:spcAft>
                <a:spcPts val="0"/>
              </a:spcAft>
            </a:pPr>
            <a:r>
              <a:rPr lang="en-US" sz="2800" b="1" dirty="0">
                <a:effectLst/>
                <a:latin typeface="Times New Roman" panose="02020603050405020304" pitchFamily="18" charset="0"/>
                <a:ea typeface="MS Mincho" panose="02020609040205080304" pitchFamily="49" charset="-128"/>
              </a:rPr>
              <a:t>Snyder in “</a:t>
            </a:r>
            <a:r>
              <a:rPr lang="en-US" sz="2800" b="1" dirty="0" err="1">
                <a:effectLst/>
                <a:latin typeface="Times New Roman" panose="02020603050405020304" pitchFamily="18" charset="0"/>
                <a:ea typeface="MS Mincho" panose="02020609040205080304" pitchFamily="49" charset="-128"/>
              </a:rPr>
              <a:t>Reinhabitation</a:t>
            </a:r>
            <a:r>
              <a:rPr lang="en-US" sz="2800" b="1" dirty="0">
                <a:effectLst/>
                <a:latin typeface="Times New Roman" panose="02020603050405020304" pitchFamily="18" charset="0"/>
                <a:ea typeface="MS Mincho" panose="02020609040205080304" pitchFamily="49" charset="-128"/>
              </a:rPr>
              <a:t>” and Bill McKibben in </a:t>
            </a:r>
            <a:r>
              <a:rPr lang="en-US" sz="2800" b="1" i="1" dirty="0" err="1">
                <a:effectLst/>
                <a:latin typeface="Times New Roman" panose="02020603050405020304" pitchFamily="18" charset="0"/>
                <a:ea typeface="MS Mincho" panose="02020609040205080304" pitchFamily="49" charset="-128"/>
              </a:rPr>
              <a:t>Eaarth</a:t>
            </a:r>
            <a:r>
              <a:rPr lang="en-US" sz="2800" b="1" dirty="0">
                <a:effectLst/>
                <a:latin typeface="Times New Roman" panose="02020603050405020304" pitchFamily="18" charset="0"/>
                <a:ea typeface="MS Mincho" panose="02020609040205080304" pitchFamily="49" charset="-128"/>
              </a:rPr>
              <a:t> and </a:t>
            </a:r>
            <a:r>
              <a:rPr lang="en-US" sz="2800" b="1" i="1" dirty="0">
                <a:effectLst/>
                <a:latin typeface="Times New Roman" panose="02020603050405020304" pitchFamily="18" charset="0"/>
                <a:ea typeface="MS Mincho" panose="02020609040205080304" pitchFamily="49" charset="-128"/>
              </a:rPr>
              <a:t>Deep Economy</a:t>
            </a:r>
            <a:r>
              <a:rPr lang="en-US" sz="2800" b="1" dirty="0">
                <a:effectLst/>
                <a:latin typeface="Times New Roman" panose="02020603050405020304" pitchFamily="18" charset="0"/>
                <a:ea typeface="MS Mincho" panose="02020609040205080304" pitchFamily="49" charset="-128"/>
              </a:rPr>
              <a:t> stress the importance of building local community—for reducing negative impact, for resilience, for activism.</a:t>
            </a:r>
          </a:p>
        </p:txBody>
      </p:sp>
    </p:spTree>
    <p:extLst>
      <p:ext uri="{BB962C8B-B14F-4D97-AF65-F5344CB8AC3E}">
        <p14:creationId xmlns:p14="http://schemas.microsoft.com/office/powerpoint/2010/main" val="32804452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6FE28D5-C2BB-481E-9237-0CB9B580BE82}"/>
              </a:ext>
            </a:extLst>
          </p:cNvPr>
          <p:cNvSpPr/>
          <p:nvPr/>
        </p:nvSpPr>
        <p:spPr>
          <a:xfrm>
            <a:off x="1485899" y="1676400"/>
            <a:ext cx="9705976" cy="2556982"/>
          </a:xfrm>
          <a:prstGeom prst="rect">
            <a:avLst/>
          </a:prstGeom>
        </p:spPr>
        <p:txBody>
          <a:bodyPr wrap="square">
            <a:spAutoFit/>
          </a:bodyPr>
          <a:lstStyle/>
          <a:p>
            <a:pPr>
              <a:lnSpc>
                <a:spcPct val="200000"/>
              </a:lnSpc>
              <a:spcBef>
                <a:spcPts val="830"/>
              </a:spcBef>
              <a:spcAft>
                <a:spcPts val="830"/>
              </a:spcAft>
            </a:pPr>
            <a:r>
              <a:rPr lang="en-US" sz="2800" b="1" dirty="0">
                <a:ea typeface="MS Mincho" panose="02020609040205080304" pitchFamily="49" charset="-128"/>
              </a:rPr>
              <a:t>How equipped is Buddhism to go beyond its analysis/criticism of our desire and our way of living and grapple with larger social, political, and economic structures/systems?</a:t>
            </a:r>
            <a:endParaRPr lang="en-US" sz="2800" dirty="0">
              <a:ea typeface="MS Mincho" panose="02020609040205080304" pitchFamily="49" charset="-128"/>
            </a:endParaRPr>
          </a:p>
        </p:txBody>
      </p:sp>
    </p:spTree>
    <p:extLst>
      <p:ext uri="{BB962C8B-B14F-4D97-AF65-F5344CB8AC3E}">
        <p14:creationId xmlns:p14="http://schemas.microsoft.com/office/powerpoint/2010/main" val="26209683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EE924FD-BBB2-4160-A2CF-D11E44DDD00F}"/>
              </a:ext>
            </a:extLst>
          </p:cNvPr>
          <p:cNvSpPr/>
          <p:nvPr/>
        </p:nvSpPr>
        <p:spPr>
          <a:xfrm>
            <a:off x="552450" y="171450"/>
            <a:ext cx="9048749" cy="6453049"/>
          </a:xfrm>
          <a:prstGeom prst="rect">
            <a:avLst/>
          </a:prstGeom>
        </p:spPr>
        <p:txBody>
          <a:bodyPr wrap="square">
            <a:spAutoFit/>
          </a:bodyPr>
          <a:lstStyle/>
          <a:p>
            <a:pPr algn="ctr">
              <a:spcBef>
                <a:spcPts val="830"/>
              </a:spcBef>
              <a:spcAft>
                <a:spcPts val="830"/>
              </a:spcAft>
            </a:pPr>
            <a:endParaRPr lang="en-US" sz="3200" b="1" dirty="0">
              <a:ea typeface="MS Mincho" panose="02020609040205080304" pitchFamily="49" charset="-128"/>
            </a:endParaRPr>
          </a:p>
          <a:p>
            <a:pPr algn="ctr">
              <a:spcBef>
                <a:spcPts val="830"/>
              </a:spcBef>
              <a:spcAft>
                <a:spcPts val="830"/>
              </a:spcAft>
            </a:pPr>
            <a:r>
              <a:rPr lang="en-US" sz="3200" b="1" dirty="0">
                <a:latin typeface="Times New Roman" panose="02020603050405020304" pitchFamily="18" charset="0"/>
                <a:ea typeface="MS Mincho" panose="02020609040205080304" pitchFamily="49" charset="-128"/>
                <a:cs typeface="Times New Roman" panose="02020603050405020304" pitchFamily="18" charset="0"/>
              </a:rPr>
              <a:t>Hindrances to Buddhist Activism</a:t>
            </a:r>
            <a:endParaRPr lang="en-US" b="1" dirty="0">
              <a:latin typeface="Times New Roman" panose="02020603050405020304" pitchFamily="18" charset="0"/>
              <a:ea typeface="MS Mincho" panose="02020609040205080304" pitchFamily="49" charset="-128"/>
              <a:cs typeface="Times New Roman" panose="02020603050405020304" pitchFamily="18" charset="0"/>
            </a:endParaRPr>
          </a:p>
          <a:p>
            <a:pPr>
              <a:spcBef>
                <a:spcPts val="830"/>
              </a:spcBef>
              <a:spcAft>
                <a:spcPts val="830"/>
              </a:spcAft>
            </a:pPr>
            <a:r>
              <a:rPr lang="en-US" b="1" dirty="0">
                <a:latin typeface="Times New Roman" panose="02020603050405020304" pitchFamily="18" charset="0"/>
                <a:ea typeface="MS Mincho" panose="02020609040205080304" pitchFamily="49" charset="-128"/>
                <a:cs typeface="Times New Roman" panose="02020603050405020304" pitchFamily="18" charset="0"/>
              </a:rPr>
              <a:t>** early views of nirvana as transcendent of this world/nature</a:t>
            </a:r>
          </a:p>
          <a:p>
            <a:pPr>
              <a:spcBef>
                <a:spcPts val="830"/>
              </a:spcBef>
              <a:spcAft>
                <a:spcPts val="830"/>
              </a:spcAft>
            </a:pPr>
            <a:r>
              <a:rPr lang="en-US" b="1" dirty="0">
                <a:latin typeface="Times New Roman" panose="02020603050405020304" pitchFamily="18" charset="0"/>
                <a:ea typeface="MS Mincho" panose="02020609040205080304" pitchFamily="49" charset="-128"/>
                <a:cs typeface="Times New Roman" panose="02020603050405020304" pitchFamily="18" charset="0"/>
              </a:rPr>
              <a:t>** historical focus on individuals, not society; on individual </a:t>
            </a:r>
            <a:r>
              <a:rPr lang="en-US" b="1" i="1" dirty="0">
                <a:latin typeface="Times New Roman" panose="02020603050405020304" pitchFamily="18" charset="0"/>
                <a:ea typeface="MS Mincho" panose="02020609040205080304" pitchFamily="49" charset="-128"/>
                <a:cs typeface="Times New Roman" panose="02020603050405020304" pitchFamily="18" charset="0"/>
              </a:rPr>
              <a:t>existential</a:t>
            </a:r>
            <a:r>
              <a:rPr lang="en-US" b="1" dirty="0">
                <a:latin typeface="Times New Roman" panose="02020603050405020304" pitchFamily="18" charset="0"/>
                <a:ea typeface="MS Mincho" panose="02020609040205080304" pitchFamily="49" charset="-128"/>
                <a:cs typeface="Times New Roman" panose="02020603050405020304" pitchFamily="18" charset="0"/>
              </a:rPr>
              <a:t> suffering, not other forms of suffering</a:t>
            </a:r>
          </a:p>
          <a:p>
            <a:pPr>
              <a:spcBef>
                <a:spcPts val="830"/>
              </a:spcBef>
              <a:spcAft>
                <a:spcPts val="830"/>
              </a:spcAft>
            </a:pPr>
            <a:r>
              <a:rPr lang="en-US" b="1" dirty="0">
                <a:latin typeface="Times New Roman" panose="02020603050405020304" pitchFamily="18" charset="0"/>
                <a:ea typeface="MS Mincho" panose="02020609040205080304" pitchFamily="49" charset="-128"/>
                <a:cs typeface="Times New Roman" panose="02020603050405020304" pitchFamily="18" charset="0"/>
              </a:rPr>
              <a:t>** idea that all individuals suffer, regardless of social situation, and all can awaken in any social situation</a:t>
            </a:r>
          </a:p>
          <a:p>
            <a:pPr>
              <a:spcBef>
                <a:spcPts val="830"/>
              </a:spcBef>
              <a:spcAft>
                <a:spcPts val="830"/>
              </a:spcAft>
            </a:pPr>
            <a:r>
              <a:rPr lang="en-US" b="1" dirty="0">
                <a:latin typeface="Times New Roman" panose="02020603050405020304" pitchFamily="18" charset="0"/>
                <a:ea typeface="MS Mincho" panose="02020609040205080304" pitchFamily="49" charset="-128"/>
                <a:cs typeface="Times New Roman" panose="02020603050405020304" pitchFamily="18" charset="0"/>
              </a:rPr>
              <a:t>**  deterministic views of karma</a:t>
            </a:r>
          </a:p>
          <a:p>
            <a:pPr>
              <a:spcBef>
                <a:spcPts val="830"/>
              </a:spcBef>
              <a:spcAft>
                <a:spcPts val="830"/>
              </a:spcAft>
            </a:pPr>
            <a:r>
              <a:rPr lang="en-US" b="1" dirty="0">
                <a:latin typeface="Times New Roman" panose="02020603050405020304" pitchFamily="18" charset="0"/>
                <a:ea typeface="MS Mincho" panose="02020609040205080304" pitchFamily="49" charset="-128"/>
                <a:cs typeface="Times New Roman" panose="02020603050405020304" pitchFamily="18" charset="0"/>
              </a:rPr>
              <a:t>**  peace of mind as an according with circumstances (</a:t>
            </a:r>
            <a:r>
              <a:rPr lang="en-US" b="1" i="1" dirty="0" err="1">
                <a:latin typeface="Times New Roman" panose="02020603050405020304" pitchFamily="18" charset="0"/>
                <a:ea typeface="MS Mincho" panose="02020609040205080304" pitchFamily="49" charset="-128"/>
                <a:cs typeface="Times New Roman" panose="02020603050405020304" pitchFamily="18" charset="0"/>
              </a:rPr>
              <a:t>nin</a:t>
            </a:r>
            <a:r>
              <a:rPr lang="en-US" b="1" i="1" dirty="0">
                <a:latin typeface="Times New Roman" panose="02020603050405020304" pitchFamily="18" charset="0"/>
                <a:ea typeface="MS Mincho" panose="02020609040205080304" pitchFamily="49" charset="-128"/>
                <a:cs typeface="Times New Roman" panose="02020603050405020304" pitchFamily="18" charset="0"/>
              </a:rPr>
              <a:t>-un</a:t>
            </a:r>
            <a:r>
              <a:rPr lang="en-US" b="1" dirty="0">
                <a:latin typeface="Times New Roman" panose="02020603050405020304" pitchFamily="18" charset="0"/>
                <a:ea typeface="MS Mincho" panose="02020609040205080304" pitchFamily="49" charset="-128"/>
                <a:cs typeface="Times New Roman" panose="02020603050405020304" pitchFamily="18" charset="0"/>
              </a:rPr>
              <a:t>), which results in accommodation of the status quo (in effect, “go with the flow”)</a:t>
            </a:r>
          </a:p>
          <a:p>
            <a:pPr>
              <a:spcBef>
                <a:spcPts val="830"/>
              </a:spcBef>
              <a:spcAft>
                <a:spcPts val="830"/>
              </a:spcAft>
            </a:pPr>
            <a:r>
              <a:rPr lang="en-US" b="1" dirty="0">
                <a:latin typeface="Times New Roman" panose="02020603050405020304" pitchFamily="18" charset="0"/>
                <a:ea typeface="MS Mincho" panose="02020609040205080304" pitchFamily="49" charset="-128"/>
                <a:cs typeface="Times New Roman" panose="02020603050405020304" pitchFamily="18" charset="0"/>
              </a:rPr>
              <a:t>**  humility (letting go of self, no assertion of rights or whatever)</a:t>
            </a:r>
          </a:p>
          <a:p>
            <a:pPr>
              <a:spcBef>
                <a:spcPts val="830"/>
              </a:spcBef>
              <a:spcAft>
                <a:spcPts val="830"/>
              </a:spcAft>
            </a:pPr>
            <a:r>
              <a:rPr lang="en-US" b="1" dirty="0">
                <a:latin typeface="Times New Roman" panose="02020603050405020304" pitchFamily="18" charset="0"/>
                <a:ea typeface="MS Mincho" panose="02020609040205080304" pitchFamily="49" charset="-128"/>
                <a:cs typeface="Times New Roman" panose="02020603050405020304" pitchFamily="18" charset="0"/>
              </a:rPr>
              <a:t>          also: </a:t>
            </a:r>
            <a:r>
              <a:rPr lang="en-US" b="1" dirty="0" err="1">
                <a:latin typeface="Times New Roman" panose="02020603050405020304" pitchFamily="18" charset="0"/>
                <a:ea typeface="MS Mincho" panose="02020609040205080304" pitchFamily="49" charset="-128"/>
                <a:cs typeface="Times New Roman" panose="02020603050405020304" pitchFamily="18" charset="0"/>
              </a:rPr>
              <a:t>groupist</a:t>
            </a:r>
            <a:r>
              <a:rPr lang="en-US" b="1" dirty="0">
                <a:latin typeface="Times New Roman" panose="02020603050405020304" pitchFamily="18" charset="0"/>
                <a:ea typeface="MS Mincho" panose="02020609040205080304" pitchFamily="49" charset="-128"/>
                <a:cs typeface="Times New Roman" panose="02020603050405020304" pitchFamily="18" charset="0"/>
              </a:rPr>
              <a:t> cultures, not individualistic cultures</a:t>
            </a:r>
          </a:p>
          <a:p>
            <a:pPr>
              <a:spcBef>
                <a:spcPts val="830"/>
              </a:spcBef>
              <a:spcAft>
                <a:spcPts val="830"/>
              </a:spcAft>
            </a:pPr>
            <a:r>
              <a:rPr lang="en-US" b="1" dirty="0">
                <a:latin typeface="Times New Roman" panose="02020603050405020304" pitchFamily="18" charset="0"/>
                <a:ea typeface="MS Mincho" panose="02020609040205080304" pitchFamily="49" charset="-128"/>
                <a:cs typeface="Times New Roman" panose="02020603050405020304" pitchFamily="18" charset="0"/>
              </a:rPr>
              <a:t>**  aversion to anger—no notion of righteous anger</a:t>
            </a:r>
          </a:p>
          <a:p>
            <a:pPr>
              <a:spcBef>
                <a:spcPts val="830"/>
              </a:spcBef>
              <a:spcAft>
                <a:spcPts val="830"/>
              </a:spcAft>
            </a:pPr>
            <a:r>
              <a:rPr lang="en-US" b="1" dirty="0">
                <a:latin typeface="Times New Roman" panose="02020603050405020304" pitchFamily="18" charset="0"/>
                <a:ea typeface="MS Mincho" panose="02020609040205080304" pitchFamily="49" charset="-128"/>
                <a:cs typeface="Times New Roman" panose="02020603050405020304" pitchFamily="18" charset="0"/>
              </a:rPr>
              <a:t>**  aversion to conflict and violence (but support the state during wars)</a:t>
            </a:r>
          </a:p>
        </p:txBody>
      </p:sp>
    </p:spTree>
    <p:extLst>
      <p:ext uri="{BB962C8B-B14F-4D97-AF65-F5344CB8AC3E}">
        <p14:creationId xmlns:p14="http://schemas.microsoft.com/office/powerpoint/2010/main" val="15664103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FC6F5A5-D050-4379-90E0-2668E3E3ADA0}"/>
              </a:ext>
            </a:extLst>
          </p:cNvPr>
          <p:cNvSpPr txBox="1"/>
          <p:nvPr/>
        </p:nvSpPr>
        <p:spPr>
          <a:xfrm>
            <a:off x="1592580" y="996315"/>
            <a:ext cx="7734300" cy="1815882"/>
          </a:xfrm>
          <a:prstGeom prst="rect">
            <a:avLst/>
          </a:prstGeom>
          <a:noFill/>
        </p:spPr>
        <p:txBody>
          <a:bodyPr wrap="square">
            <a:spAutoFit/>
          </a:bodyPr>
          <a:lstStyle/>
          <a:p>
            <a:pPr>
              <a:spcBef>
                <a:spcPts val="830"/>
              </a:spcBef>
              <a:spcAft>
                <a:spcPts val="830"/>
              </a:spcAft>
            </a:pPr>
            <a:r>
              <a:rPr lang="en-US" b="1" dirty="0">
                <a:latin typeface="Times New Roman" panose="02020603050405020304" pitchFamily="18" charset="0"/>
                <a:ea typeface="MS Mincho" panose="02020609040205080304" pitchFamily="49" charset="-128"/>
                <a:cs typeface="Times New Roman" panose="02020603050405020304" pitchFamily="18" charset="0"/>
              </a:rPr>
              <a:t>**  institutional symbiosis with ruling powers</a:t>
            </a:r>
          </a:p>
          <a:p>
            <a:pPr>
              <a:spcBef>
                <a:spcPts val="830"/>
              </a:spcBef>
              <a:spcAft>
                <a:spcPts val="830"/>
              </a:spcAft>
            </a:pPr>
            <a:r>
              <a:rPr lang="en-US" b="1" dirty="0">
                <a:latin typeface="Times New Roman" panose="02020603050405020304" pitchFamily="18" charset="0"/>
                <a:ea typeface="MS Mincho" panose="02020609040205080304" pitchFamily="49" charset="-128"/>
                <a:cs typeface="Times New Roman" panose="02020603050405020304" pitchFamily="18" charset="0"/>
              </a:rPr>
              <a:t>** no notion of social justice (but karma as retributive justice) </a:t>
            </a:r>
          </a:p>
          <a:p>
            <a:pPr>
              <a:spcBef>
                <a:spcPts val="830"/>
              </a:spcBef>
              <a:spcAft>
                <a:spcPts val="830"/>
              </a:spcAft>
            </a:pPr>
            <a:r>
              <a:rPr lang="en-US" b="1" dirty="0">
                <a:latin typeface="Times New Roman" panose="02020603050405020304" pitchFamily="18" charset="0"/>
                <a:ea typeface="MS Mincho" panose="02020609040205080304" pitchFamily="49" charset="-128"/>
                <a:cs typeface="Times New Roman" panose="02020603050405020304" pitchFamily="18" charset="0"/>
              </a:rPr>
              <a:t>** decentralized character of Buddhism</a:t>
            </a:r>
          </a:p>
          <a:p>
            <a:pPr>
              <a:spcBef>
                <a:spcPts val="830"/>
              </a:spcBef>
              <a:spcAft>
                <a:spcPts val="830"/>
              </a:spcAft>
            </a:pPr>
            <a:r>
              <a:rPr lang="en-US" b="1" dirty="0">
                <a:latin typeface="Times New Roman" panose="02020603050405020304" pitchFamily="18" charset="0"/>
                <a:ea typeface="MS Mincho" panose="02020609040205080304" pitchFamily="49" charset="-128"/>
                <a:cs typeface="Times New Roman" panose="02020603050405020304" pitchFamily="18" charset="0"/>
              </a:rPr>
              <a:t>** disengaged Buddhism (see </a:t>
            </a:r>
            <a:r>
              <a:rPr lang="en-US" b="1" dirty="0" err="1">
                <a:latin typeface="Times New Roman" panose="02020603050405020304" pitchFamily="18" charset="0"/>
                <a:ea typeface="MS Mincho" panose="02020609040205080304" pitchFamily="49" charset="-128"/>
                <a:cs typeface="Times New Roman" panose="02020603050405020304" pitchFamily="18" charset="0"/>
              </a:rPr>
              <a:t>Amod</a:t>
            </a:r>
            <a:r>
              <a:rPr lang="en-US" b="1" dirty="0">
                <a:latin typeface="Times New Roman" panose="02020603050405020304" pitchFamily="18" charset="0"/>
                <a:ea typeface="MS Mincho" panose="02020609040205080304" pitchFamily="49" charset="-128"/>
                <a:cs typeface="Times New Roman" panose="02020603050405020304" pitchFamily="18" charset="0"/>
              </a:rPr>
              <a:t> </a:t>
            </a:r>
            <a:r>
              <a:rPr lang="en-US" b="1" dirty="0" err="1">
                <a:latin typeface="Times New Roman" panose="02020603050405020304" pitchFamily="18" charset="0"/>
                <a:ea typeface="MS Mincho" panose="02020609040205080304" pitchFamily="49" charset="-128"/>
                <a:cs typeface="Times New Roman" panose="02020603050405020304" pitchFamily="18" charset="0"/>
              </a:rPr>
              <a:t>Lele</a:t>
            </a:r>
            <a:r>
              <a:rPr lang="en-US" b="1" dirty="0">
                <a:latin typeface="Times New Roman" panose="02020603050405020304" pitchFamily="18" charset="0"/>
                <a:ea typeface="MS Mincho" panose="02020609040205080304" pitchFamily="49" charset="-128"/>
                <a:cs typeface="Times New Roman" panose="02020603050405020304" pitchFamily="18" charset="0"/>
              </a:rPr>
              <a:t> essay in </a:t>
            </a:r>
            <a:r>
              <a:rPr lang="en-US" b="1" i="1" dirty="0">
                <a:latin typeface="Times New Roman" panose="02020603050405020304" pitchFamily="18" charset="0"/>
                <a:ea typeface="MS Mincho" panose="02020609040205080304" pitchFamily="49" charset="-128"/>
                <a:cs typeface="Times New Roman" panose="02020603050405020304" pitchFamily="18" charset="0"/>
              </a:rPr>
              <a:t>JBE</a:t>
            </a:r>
            <a:r>
              <a:rPr lang="en-US" b="1" dirty="0">
                <a:latin typeface="Times New Roman" panose="02020603050405020304" pitchFamily="18" charset="0"/>
                <a:ea typeface="MS Mincho" panose="02020609040205080304" pitchFamily="49" charset="-128"/>
                <a:cs typeface="Times New Roman" panose="02020603050405020304" pitchFamily="18" charset="0"/>
              </a:rPr>
              <a:t>)</a:t>
            </a:r>
          </a:p>
        </p:txBody>
      </p:sp>
    </p:spTree>
    <p:extLst>
      <p:ext uri="{BB962C8B-B14F-4D97-AF65-F5344CB8AC3E}">
        <p14:creationId xmlns:p14="http://schemas.microsoft.com/office/powerpoint/2010/main" val="32914693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0D416F-DDC5-4CFD-ADD2-1190F164208C}"/>
              </a:ext>
            </a:extLst>
          </p:cNvPr>
          <p:cNvSpPr txBox="1"/>
          <p:nvPr/>
        </p:nvSpPr>
        <p:spPr>
          <a:xfrm>
            <a:off x="1676399" y="1104900"/>
            <a:ext cx="8848725" cy="5201424"/>
          </a:xfrm>
          <a:prstGeom prst="rect">
            <a:avLst/>
          </a:prstGeom>
          <a:noFill/>
        </p:spPr>
        <p:txBody>
          <a:bodyPr wrap="square">
            <a:spAutoFit/>
          </a:bodyPr>
          <a:lstStyle/>
          <a:p>
            <a:pPr marL="0" marR="0" algn="ctr">
              <a:spcBef>
                <a:spcPts val="0"/>
              </a:spcBef>
              <a:spcAft>
                <a:spcPts val="0"/>
              </a:spcAft>
            </a:pPr>
            <a:r>
              <a:rPr lang="en-US" sz="2000" b="1" dirty="0">
                <a:effectLst/>
                <a:latin typeface="Times New Roman" panose="02020603050405020304" pitchFamily="18" charset="0"/>
                <a:ea typeface="MS Mincho" panose="02020609040205080304" pitchFamily="49" charset="-128"/>
              </a:rPr>
              <a:t>Buddhist rationale for activism</a:t>
            </a:r>
          </a:p>
          <a:p>
            <a:pPr marL="0" marR="0">
              <a:spcBef>
                <a:spcPts val="0"/>
              </a:spcBef>
              <a:spcAft>
                <a:spcPts val="0"/>
              </a:spcAft>
            </a:pPr>
            <a:endParaRPr lang="en-US" sz="1600" b="1" dirty="0">
              <a:latin typeface="Times New Roman" panose="02020603050405020304" pitchFamily="18" charset="0"/>
              <a:ea typeface="MS Mincho" panose="02020609040205080304" pitchFamily="49" charset="-128"/>
            </a:endParaRPr>
          </a:p>
          <a:p>
            <a:pPr marL="0" marR="0">
              <a:spcBef>
                <a:spcPts val="0"/>
              </a:spcBef>
              <a:spcAft>
                <a:spcPts val="0"/>
              </a:spcAft>
            </a:pPr>
            <a:endParaRPr lang="en-US" sz="16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latin typeface="Times New Roman" panose="02020603050405020304" pitchFamily="18" charset="0"/>
                <a:ea typeface="MS Mincho" panose="02020609040205080304" pitchFamily="49" charset="-128"/>
              </a:rPr>
              <a:t>a</a:t>
            </a:r>
            <a:r>
              <a:rPr lang="en-US" sz="2000" b="1" dirty="0">
                <a:effectLst/>
                <a:latin typeface="Times New Roman" panose="02020603050405020304" pitchFamily="18" charset="0"/>
                <a:ea typeface="MS Mincho" panose="02020609040205080304" pitchFamily="49" charset="-128"/>
              </a:rPr>
              <a:t>lleviation of physical suffering as one of the three main types of suffering</a:t>
            </a:r>
          </a:p>
          <a:p>
            <a:pPr marL="0" marR="0">
              <a:spcBef>
                <a:spcPts val="0"/>
              </a:spcBef>
              <a:spcAft>
                <a:spcPts val="0"/>
              </a:spcAft>
            </a:pPr>
            <a:endParaRPr lang="en-US" sz="2000" b="1" dirty="0">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latin typeface="Times New Roman" panose="02020603050405020304" pitchFamily="18" charset="0"/>
                <a:ea typeface="MS Mincho" panose="02020609040205080304" pitchFamily="49" charset="-128"/>
              </a:rPr>
              <a:t>e</a:t>
            </a:r>
            <a:r>
              <a:rPr lang="en-US" sz="2000" b="1" dirty="0">
                <a:effectLst/>
                <a:latin typeface="Times New Roman" panose="02020603050405020304" pitchFamily="18" charset="0"/>
                <a:ea typeface="MS Mincho" panose="02020609040205080304" pitchFamily="49" charset="-128"/>
              </a:rPr>
              <a:t>xistential suffering shaped by social and economic conditions</a:t>
            </a:r>
          </a:p>
          <a:p>
            <a:pPr marL="0" marR="0">
              <a:spcBef>
                <a:spcPts val="0"/>
              </a:spcBef>
              <a:spcAft>
                <a:spcPts val="0"/>
              </a:spcAft>
            </a:pPr>
            <a:endParaRPr lang="en-US" sz="2000" b="1" dirty="0">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latin typeface="Times New Roman" panose="02020603050405020304" pitchFamily="18" charset="0"/>
                <a:ea typeface="MS Mincho" panose="02020609040205080304" pitchFamily="49" charset="-128"/>
              </a:rPr>
              <a:t>pursuing the path is not divorced from external conditions</a:t>
            </a:r>
          </a:p>
          <a:p>
            <a:pPr marL="0" marR="0">
              <a:spcBef>
                <a:spcPts val="0"/>
              </a:spcBef>
              <a:spcAft>
                <a:spcPts val="0"/>
              </a:spcAft>
            </a:pPr>
            <a:r>
              <a:rPr lang="en-US" sz="2000" dirty="0">
                <a:effectLst/>
                <a:latin typeface="Times New Roman" panose="02020603050405020304" pitchFamily="18" charset="0"/>
                <a:ea typeface="MS Mincho" panose="02020609040205080304" pitchFamily="49" charset="-128"/>
              </a:rPr>
              <a:t>Reginald Ray: “…as Buddhism throughout its history affirms, the health, safety, wellbeing, and sanity of one’s life situation often determines one’s ability to follow the path.”</a:t>
            </a:r>
            <a:endParaRPr lang="en-US" sz="20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sz="2000" b="1" dirty="0">
                <a:latin typeface="Times New Roman" panose="02020603050405020304" pitchFamily="18" charset="0"/>
                <a:ea typeface="MS Mincho" panose="02020609040205080304" pitchFamily="49" charset="-128"/>
              </a:rPr>
              <a:t>implied duty to take action, as reflected in Fourfold Great Vow</a:t>
            </a:r>
          </a:p>
          <a:p>
            <a:pPr marL="0" marR="0">
              <a:spcBef>
                <a:spcPts val="0"/>
              </a:spcBef>
              <a:spcAft>
                <a:spcPts val="0"/>
              </a:spcAft>
            </a:pPr>
            <a:endParaRPr lang="en-US" sz="20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latin typeface="Times New Roman" panose="02020603050405020304" pitchFamily="18" charset="0"/>
                <a:ea typeface="MS Mincho" panose="02020609040205080304" pitchFamily="49" charset="-128"/>
              </a:rPr>
              <a:t>bodhisattva functioning</a:t>
            </a:r>
          </a:p>
          <a:p>
            <a:pPr marL="0" marR="0">
              <a:spcBef>
                <a:spcPts val="0"/>
              </a:spcBef>
              <a:spcAft>
                <a:spcPts val="0"/>
              </a:spcAft>
            </a:pPr>
            <a:endParaRPr lang="en-US" sz="20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latin typeface="Times New Roman" panose="02020603050405020304" pitchFamily="18" charset="0"/>
                <a:ea typeface="MS Mincho" panose="02020609040205080304" pitchFamily="49" charset="-128"/>
              </a:rPr>
              <a:t>activism can yield certain benefits</a:t>
            </a:r>
            <a:endParaRPr lang="en-US" sz="2000" b="1" dirty="0">
              <a:effectLst/>
              <a:latin typeface="Times New Roman" panose="02020603050405020304" pitchFamily="18" charset="0"/>
              <a:ea typeface="MS Mincho" panose="02020609040205080304" pitchFamily="49" charset="-128"/>
            </a:endParaRPr>
          </a:p>
        </p:txBody>
      </p:sp>
    </p:spTree>
    <p:extLst>
      <p:ext uri="{BB962C8B-B14F-4D97-AF65-F5344CB8AC3E}">
        <p14:creationId xmlns:p14="http://schemas.microsoft.com/office/powerpoint/2010/main" val="4768279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C7DF21-C6BF-4346-9E75-09970ACD28A1}"/>
              </a:ext>
            </a:extLst>
          </p:cNvPr>
          <p:cNvSpPr txBox="1"/>
          <p:nvPr/>
        </p:nvSpPr>
        <p:spPr>
          <a:xfrm>
            <a:off x="873760" y="1178560"/>
            <a:ext cx="10109200" cy="4493538"/>
          </a:xfrm>
          <a:prstGeom prst="rect">
            <a:avLst/>
          </a:prstGeom>
          <a:noFill/>
        </p:spPr>
        <p:txBody>
          <a:bodyPr wrap="square">
            <a:spAutoFit/>
          </a:bodyPr>
          <a:lstStyle/>
          <a:p>
            <a:pPr marL="0" marR="0" algn="ctr">
              <a:spcBef>
                <a:spcPts val="0"/>
              </a:spcBef>
              <a:spcAft>
                <a:spcPts val="0"/>
              </a:spcAft>
            </a:pPr>
            <a:r>
              <a:rPr lang="en-US" sz="2400" b="1" dirty="0">
                <a:effectLst/>
                <a:latin typeface="Times New Roman" panose="02020603050405020304" pitchFamily="18" charset="0"/>
                <a:ea typeface="MS Mincho" panose="02020609040205080304" pitchFamily="49" charset="-128"/>
              </a:rPr>
              <a:t>benefits of engaging in activism</a:t>
            </a:r>
          </a:p>
          <a:p>
            <a:pPr marL="0" marR="0" algn="ctr">
              <a:spcBef>
                <a:spcPts val="0"/>
              </a:spcBef>
              <a:spcAft>
                <a:spcPts val="0"/>
              </a:spcAft>
            </a:pPr>
            <a:endParaRPr lang="en-US" sz="2400" b="1" dirty="0">
              <a:effectLst/>
              <a:latin typeface="Times New Roman" panose="02020603050405020304" pitchFamily="18" charset="0"/>
              <a:ea typeface="MS Mincho" panose="02020609040205080304" pitchFamily="49" charset="-128"/>
            </a:endParaRPr>
          </a:p>
          <a:p>
            <a:pPr marL="0" marR="0">
              <a:spcBef>
                <a:spcPts val="0"/>
              </a:spcBef>
              <a:spcAft>
                <a:spcPts val="0"/>
              </a:spcAft>
            </a:pPr>
            <a:endParaRPr lang="en-US" b="1" dirty="0">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latin typeface="Times New Roman" panose="02020603050405020304" pitchFamily="18" charset="0"/>
                <a:ea typeface="MS Mincho" panose="02020609040205080304" pitchFamily="49" charset="-128"/>
              </a:rPr>
              <a:t>** gain a m</a:t>
            </a:r>
            <a:r>
              <a:rPr lang="en-US" sz="2000" b="1" dirty="0">
                <a:effectLst/>
                <a:latin typeface="Times New Roman" panose="02020603050405020304" pitchFamily="18" charset="0"/>
                <a:ea typeface="MS Mincho" panose="02020609040205080304" pitchFamily="49" charset="-128"/>
              </a:rPr>
              <a:t>irror on ourselves—our fears, attachments, ill will</a:t>
            </a:r>
          </a:p>
          <a:p>
            <a:pPr marL="0" marR="0">
              <a:spcBef>
                <a:spcPts val="0"/>
              </a:spcBef>
              <a:spcAft>
                <a:spcPts val="0"/>
              </a:spcAft>
            </a:pPr>
            <a:r>
              <a:rPr lang="en-US" sz="20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sz="2000" b="1" dirty="0">
                <a:effectLst/>
                <a:latin typeface="Times New Roman" panose="02020603050405020304" pitchFamily="18" charset="0"/>
                <a:ea typeface="MS Mincho" panose="02020609040205080304" pitchFamily="49" charset="-128"/>
              </a:rPr>
              <a:t>** aid to cultivating generosity and compassion</a:t>
            </a:r>
          </a:p>
          <a:p>
            <a:pPr marL="0" marR="0">
              <a:spcBef>
                <a:spcPts val="0"/>
              </a:spcBef>
              <a:spcAft>
                <a:spcPts val="0"/>
              </a:spcAft>
            </a:pPr>
            <a:endParaRPr lang="en-US" sz="2000" b="1" dirty="0">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latin typeface="Times New Roman" panose="02020603050405020304" pitchFamily="18" charset="0"/>
                <a:ea typeface="MS Mincho" panose="02020609040205080304" pitchFamily="49" charset="-128"/>
              </a:rPr>
              <a:t>** gain c</a:t>
            </a:r>
            <a:r>
              <a:rPr lang="en-US" sz="2000" b="1" dirty="0">
                <a:effectLst/>
                <a:latin typeface="Times New Roman" panose="02020603050405020304" pitchFamily="18" charset="0"/>
                <a:ea typeface="MS Mincho" panose="02020609040205080304" pitchFamily="49" charset="-128"/>
              </a:rPr>
              <a:t>ommunity and camaraderie</a:t>
            </a:r>
          </a:p>
          <a:p>
            <a:pPr marL="0" marR="0">
              <a:spcBef>
                <a:spcPts val="0"/>
              </a:spcBef>
              <a:spcAft>
                <a:spcPts val="0"/>
              </a:spcAft>
            </a:pPr>
            <a:endParaRPr lang="en-US" sz="2000" b="1" dirty="0">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latin typeface="Times New Roman" panose="02020603050405020304" pitchFamily="18" charset="0"/>
                <a:ea typeface="MS Mincho" panose="02020609040205080304" pitchFamily="49" charset="-128"/>
              </a:rPr>
              <a:t>** gain insight into macro systems of interconnectedness in which we live</a:t>
            </a:r>
          </a:p>
          <a:p>
            <a:pPr marL="0" marR="0">
              <a:spcBef>
                <a:spcPts val="0"/>
              </a:spcBef>
              <a:spcAft>
                <a:spcPts val="0"/>
              </a:spcAft>
            </a:pPr>
            <a:endParaRPr lang="en-US" sz="20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latin typeface="Times New Roman" panose="02020603050405020304" pitchFamily="18" charset="0"/>
                <a:ea typeface="MS Mincho" panose="02020609040205080304" pitchFamily="49" charset="-128"/>
              </a:rPr>
              <a:t>** a way to overcome inertia, doubts about oneself, despair; gain “active hope”</a:t>
            </a:r>
          </a:p>
          <a:p>
            <a:pPr marL="0" marR="0">
              <a:spcBef>
                <a:spcPts val="0"/>
              </a:spcBef>
              <a:spcAft>
                <a:spcPts val="0"/>
              </a:spcAft>
            </a:pPr>
            <a:endParaRPr lang="en-US" sz="2000" b="1" dirty="0">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latin typeface="Times New Roman" panose="02020603050405020304" pitchFamily="18" charset="0"/>
                <a:ea typeface="MS Mincho" panose="02020609040205080304" pitchFamily="49" charset="-128"/>
              </a:rPr>
              <a:t>** a way to fulfill vows and serve the common good</a:t>
            </a:r>
          </a:p>
        </p:txBody>
      </p:sp>
    </p:spTree>
    <p:extLst>
      <p:ext uri="{BB962C8B-B14F-4D97-AF65-F5344CB8AC3E}">
        <p14:creationId xmlns:p14="http://schemas.microsoft.com/office/powerpoint/2010/main" val="36492887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3B1BF07-C1FF-4907-A175-4D34DAE517BC}"/>
              </a:ext>
            </a:extLst>
          </p:cNvPr>
          <p:cNvSpPr txBox="1"/>
          <p:nvPr/>
        </p:nvSpPr>
        <p:spPr>
          <a:xfrm>
            <a:off x="838200" y="751344"/>
            <a:ext cx="9286875" cy="6217087"/>
          </a:xfrm>
          <a:prstGeom prst="rect">
            <a:avLst/>
          </a:prstGeom>
          <a:noFill/>
        </p:spPr>
        <p:txBody>
          <a:bodyPr wrap="square">
            <a:spAutoFit/>
          </a:bodyPr>
          <a:lstStyle/>
          <a:p>
            <a:pPr marL="0" marR="0" algn="ctr">
              <a:spcBef>
                <a:spcPts val="0"/>
              </a:spcBef>
              <a:spcAft>
                <a:spcPts val="0"/>
              </a:spcAft>
            </a:pPr>
            <a:r>
              <a:rPr lang="en-US" sz="2000" b="1" dirty="0">
                <a:effectLst/>
                <a:latin typeface="Times New Roman" panose="02020603050405020304" pitchFamily="18" charset="0"/>
                <a:ea typeface="MS Mincho" panose="02020609040205080304" pitchFamily="49" charset="-128"/>
              </a:rPr>
              <a:t>ways in which Buddhism can support activism</a:t>
            </a:r>
          </a:p>
          <a:p>
            <a:pPr marL="0" marR="0">
              <a:spcBef>
                <a:spcPts val="0"/>
              </a:spcBef>
              <a:spcAft>
                <a:spcPts val="0"/>
              </a:spcAft>
            </a:pPr>
            <a:endParaRPr lang="en-US" b="1" dirty="0">
              <a:latin typeface="Times New Roman" panose="02020603050405020304" pitchFamily="18" charset="0"/>
              <a:ea typeface="MS Mincho" panose="02020609040205080304" pitchFamily="49" charset="-128"/>
            </a:endParaRPr>
          </a:p>
          <a:p>
            <a:pPr marL="0" marR="0">
              <a:spcBef>
                <a:spcPts val="0"/>
              </a:spcBef>
              <a:spcAft>
                <a:spcPts val="0"/>
              </a:spcAft>
            </a:pPr>
            <a:r>
              <a:rPr lang="en-US" sz="1800" b="1" dirty="0">
                <a:effectLst/>
                <a:latin typeface="Times New Roman" panose="02020603050405020304" pitchFamily="18" charset="0"/>
                <a:ea typeface="MS Mincho" panose="02020609040205080304" pitchFamily="49" charset="-128"/>
              </a:rPr>
              <a:t>Stephanie Kaza</a:t>
            </a:r>
          </a:p>
          <a:p>
            <a:pPr marL="0" marR="0">
              <a:spcBef>
                <a:spcPts val="0"/>
              </a:spcBef>
              <a:spcAft>
                <a:spcPts val="0"/>
              </a:spcAft>
            </a:pPr>
            <a:endParaRPr lang="en-US" b="1" dirty="0">
              <a:latin typeface="Times New Roman" panose="02020603050405020304" pitchFamily="18" charset="0"/>
              <a:ea typeface="MS Mincho" panose="02020609040205080304" pitchFamily="49" charset="-128"/>
            </a:endParaRPr>
          </a:p>
          <a:p>
            <a:pPr marL="346075" marR="0" indent="-346075">
              <a:spcBef>
                <a:spcPts val="0"/>
              </a:spcBef>
              <a:spcAft>
                <a:spcPts val="0"/>
              </a:spcAft>
              <a:buAutoNum type="arabicPeriod"/>
            </a:pPr>
            <a:r>
              <a:rPr lang="en-US" sz="1800" b="1" dirty="0">
                <a:effectLst/>
                <a:latin typeface="Times New Roman" panose="02020603050405020304" pitchFamily="18" charset="0"/>
                <a:ea typeface="MS Mincho" panose="02020609040205080304" pitchFamily="49" charset="-128"/>
              </a:rPr>
              <a:t>Buddhism’s “relational understanding of interdependence [dependent arising] and no-self,” through which, for example, we can assess “the relationships of the players in an environmental conflict from a context of historical and geographical causes and conditions”</a:t>
            </a:r>
          </a:p>
          <a:p>
            <a:pPr marR="0">
              <a:spcBef>
                <a:spcPts val="0"/>
              </a:spcBef>
              <a:spcAft>
                <a:spcPts val="0"/>
              </a:spcAft>
            </a:pPr>
            <a:r>
              <a:rPr lang="en-US" sz="1800" b="1" dirty="0">
                <a:effectLst/>
                <a:latin typeface="Times New Roman" panose="02020603050405020304" pitchFamily="18" charset="0"/>
                <a:ea typeface="MS Mincho" panose="02020609040205080304" pitchFamily="49" charset="-128"/>
              </a:rPr>
              <a:t> </a:t>
            </a:r>
          </a:p>
          <a:p>
            <a:pPr marL="284163" marR="0" indent="-284163">
              <a:spcBef>
                <a:spcPts val="0"/>
              </a:spcBef>
              <a:spcAft>
                <a:spcPts val="0"/>
              </a:spcAft>
            </a:pPr>
            <a:r>
              <a:rPr lang="en-US" b="1" dirty="0">
                <a:latin typeface="Times New Roman" panose="02020603050405020304" pitchFamily="18" charset="0"/>
                <a:ea typeface="MS Mincho" panose="02020609040205080304" pitchFamily="49" charset="-128"/>
              </a:rPr>
              <a:t>2. the teachings of non-harming and compassion (recognize oppression of things in the more-    than-human world, too  </a:t>
            </a:r>
          </a:p>
          <a:p>
            <a:pPr marR="0">
              <a:spcBef>
                <a:spcPts val="0"/>
              </a:spcBef>
              <a:spcAft>
                <a:spcPts val="0"/>
              </a:spcAft>
            </a:pPr>
            <a:endParaRPr lang="en-US" b="1" dirty="0">
              <a:latin typeface="Times New Roman" panose="02020603050405020304" pitchFamily="18" charset="0"/>
              <a:ea typeface="MS Mincho" panose="02020609040205080304" pitchFamily="49" charset="-128"/>
            </a:endParaRPr>
          </a:p>
          <a:p>
            <a:pPr marR="0">
              <a:spcBef>
                <a:spcPts val="0"/>
              </a:spcBef>
              <a:spcAft>
                <a:spcPts val="0"/>
              </a:spcAft>
            </a:pPr>
            <a:r>
              <a:rPr lang="en-US" b="1" dirty="0">
                <a:latin typeface="Times New Roman" panose="02020603050405020304" pitchFamily="18" charset="0"/>
                <a:ea typeface="MS Mincho" panose="02020609040205080304" pitchFamily="49" charset="-128"/>
              </a:rPr>
              <a:t>3. “non-dualistic view of reality” (avoid us-them stance) </a:t>
            </a:r>
          </a:p>
          <a:p>
            <a:pPr marR="0">
              <a:spcBef>
                <a:spcPts val="0"/>
              </a:spcBef>
              <a:spcAft>
                <a:spcPts val="0"/>
              </a:spcAft>
            </a:pPr>
            <a:endParaRPr lang="en-US" b="1" dirty="0">
              <a:latin typeface="Times New Roman" panose="02020603050405020304" pitchFamily="18" charset="0"/>
              <a:ea typeface="MS Mincho" panose="02020609040205080304" pitchFamily="49" charset="-128"/>
            </a:endParaRPr>
          </a:p>
          <a:p>
            <a:pPr marR="0">
              <a:spcBef>
                <a:spcPts val="0"/>
              </a:spcBef>
              <a:spcAft>
                <a:spcPts val="0"/>
              </a:spcAft>
            </a:pPr>
            <a:r>
              <a:rPr lang="en-US" b="1" dirty="0">
                <a:latin typeface="Times New Roman" panose="02020603050405020304" pitchFamily="18" charset="0"/>
                <a:ea typeface="MS Mincho" panose="02020609040205080304" pitchFamily="49" charset="-128"/>
              </a:rPr>
              <a:t>4. Buddhist emphasis on intention—avoid activism “our of spite, revenge, or rage” </a:t>
            </a:r>
          </a:p>
          <a:p>
            <a:pPr marR="0">
              <a:spcBef>
                <a:spcPts val="0"/>
              </a:spcBef>
              <a:spcAft>
                <a:spcPts val="0"/>
              </a:spcAft>
            </a:pPr>
            <a:endParaRPr lang="en-US" b="1" dirty="0">
              <a:latin typeface="Times New Roman" panose="02020603050405020304" pitchFamily="18" charset="0"/>
              <a:ea typeface="MS Mincho" panose="02020609040205080304" pitchFamily="49" charset="-128"/>
            </a:endParaRPr>
          </a:p>
          <a:p>
            <a:pPr marR="0">
              <a:spcBef>
                <a:spcPts val="0"/>
              </a:spcBef>
              <a:spcAft>
                <a:spcPts val="0"/>
              </a:spcAft>
            </a:pPr>
            <a:r>
              <a:rPr lang="en-US" b="1" dirty="0">
                <a:latin typeface="Times New Roman" panose="02020603050405020304" pitchFamily="18" charset="0"/>
                <a:ea typeface="MS Mincho" panose="02020609040205080304" pitchFamily="49" charset="-128"/>
              </a:rPr>
              <a:t>5. “detachment from the ego-centering self” and its attachments to certain outcomes</a:t>
            </a:r>
          </a:p>
          <a:p>
            <a:pPr marL="342900" marR="0" indent="-342900">
              <a:spcBef>
                <a:spcPts val="0"/>
              </a:spcBef>
              <a:spcAft>
                <a:spcPts val="0"/>
              </a:spcAft>
              <a:buAutoNum type="arabicPeriod"/>
            </a:pPr>
            <a:endParaRPr lang="en-US" sz="1800" b="1" dirty="0">
              <a:effectLst/>
              <a:latin typeface="Times New Roman" panose="02020603050405020304" pitchFamily="18" charset="0"/>
              <a:ea typeface="MS Mincho" panose="02020609040205080304" pitchFamily="49" charset="-128"/>
            </a:endParaRPr>
          </a:p>
          <a:p>
            <a:r>
              <a:rPr lang="en-US" sz="1800" b="1" dirty="0">
                <a:effectLst/>
                <a:latin typeface="Times New Roman" panose="02020603050405020304" pitchFamily="18" charset="0"/>
                <a:ea typeface="MS Mincho" panose="02020609040205080304" pitchFamily="49" charset="-128"/>
              </a:rPr>
              <a:t>“To Save All Beings: Buddhist Environmental Activism,” in </a:t>
            </a:r>
            <a:r>
              <a:rPr lang="en-US" sz="1800" b="1" i="1" dirty="0">
                <a:effectLst/>
                <a:latin typeface="Times New Roman" panose="02020603050405020304" pitchFamily="18" charset="0"/>
                <a:ea typeface="MS Mincho" panose="02020609040205080304" pitchFamily="49" charset="-128"/>
              </a:rPr>
              <a:t>Engaged Buddhism in the West</a:t>
            </a:r>
            <a:r>
              <a:rPr lang="en-US" sz="1800" b="1" dirty="0">
                <a:effectLst/>
                <a:latin typeface="Times New Roman" panose="02020603050405020304" pitchFamily="18" charset="0"/>
                <a:ea typeface="MS Mincho" panose="02020609040205080304" pitchFamily="49" charset="-128"/>
              </a:rPr>
              <a:t>, ed. Christopher S. Queen (Boston: Wisdom Publications, 2000), 175-176.</a:t>
            </a:r>
          </a:p>
          <a:p>
            <a:pPr marL="342900" marR="0" indent="-342900">
              <a:spcBef>
                <a:spcPts val="0"/>
              </a:spcBef>
              <a:spcAft>
                <a:spcPts val="0"/>
              </a:spcAft>
              <a:buAutoNum type="arabicPeriod"/>
            </a:pPr>
            <a:endParaRPr lang="en-US" dirty="0">
              <a:latin typeface="Times New Roman" panose="02020603050405020304" pitchFamily="18" charset="0"/>
              <a:ea typeface="MS Mincho" panose="02020609040205080304" pitchFamily="49" charset="-128"/>
            </a:endParaRPr>
          </a:p>
          <a:p>
            <a:pPr marL="342900" marR="0" indent="-342900">
              <a:spcBef>
                <a:spcPts val="0"/>
              </a:spcBef>
              <a:spcAft>
                <a:spcPts val="0"/>
              </a:spcAft>
              <a:buAutoNum type="arabicPeriod"/>
            </a:pPr>
            <a:endParaRPr lang="en-US" sz="1800" dirty="0">
              <a:effectLst/>
              <a:latin typeface="Times New Roman" panose="02020603050405020304" pitchFamily="18" charset="0"/>
              <a:ea typeface="MS Mincho" panose="02020609040205080304" pitchFamily="49" charset="-128"/>
            </a:endParaRPr>
          </a:p>
        </p:txBody>
      </p:sp>
    </p:spTree>
    <p:extLst>
      <p:ext uri="{BB962C8B-B14F-4D97-AF65-F5344CB8AC3E}">
        <p14:creationId xmlns:p14="http://schemas.microsoft.com/office/powerpoint/2010/main" val="782518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22A06-5684-4719-99B0-FC2F8EEC84AA}"/>
              </a:ext>
            </a:extLst>
          </p:cNvPr>
          <p:cNvSpPr>
            <a:spLocks noGrp="1"/>
          </p:cNvSpPr>
          <p:nvPr>
            <p:ph type="title"/>
          </p:nvPr>
        </p:nvSpPr>
        <p:spPr/>
        <p:txBody>
          <a:bodyPr/>
          <a:lstStyle/>
          <a:p>
            <a:pPr algn="ctr"/>
            <a:r>
              <a:rPr lang="en-US" dirty="0"/>
              <a:t>a working definition</a:t>
            </a:r>
            <a:br>
              <a:rPr lang="en-US" dirty="0"/>
            </a:br>
            <a:endParaRPr lang="en-US" dirty="0"/>
          </a:p>
        </p:txBody>
      </p:sp>
      <p:sp>
        <p:nvSpPr>
          <p:cNvPr id="3" name="Content Placeholder 2">
            <a:extLst>
              <a:ext uri="{FF2B5EF4-FFF2-40B4-BE49-F238E27FC236}">
                <a16:creationId xmlns:a16="http://schemas.microsoft.com/office/drawing/2014/main" id="{5BC7F2B7-8F77-4ECF-B6C2-DA51E1A5F0DD}"/>
              </a:ext>
            </a:extLst>
          </p:cNvPr>
          <p:cNvSpPr>
            <a:spLocks noGrp="1"/>
          </p:cNvSpPr>
          <p:nvPr>
            <p:ph idx="1"/>
          </p:nvPr>
        </p:nvSpPr>
        <p:spPr/>
        <p:txBody>
          <a:bodyPr/>
          <a:lstStyle/>
          <a:p>
            <a:pPr marL="0" indent="0">
              <a:buNone/>
            </a:pPr>
            <a:r>
              <a:rPr lang="en-US" dirty="0"/>
              <a:t>Consumerism is </a:t>
            </a:r>
          </a:p>
          <a:p>
            <a:pPr marL="0" indent="0">
              <a:buNone/>
            </a:pPr>
            <a:endParaRPr lang="en-US" dirty="0"/>
          </a:p>
          <a:p>
            <a:pPr marL="514350" indent="-514350">
              <a:buAutoNum type="arabicPeriod"/>
            </a:pPr>
            <a:r>
              <a:rPr lang="en-US" dirty="0"/>
              <a:t>the belief that buying/having certain things and experiences will make a person happy, and </a:t>
            </a:r>
          </a:p>
          <a:p>
            <a:pPr marL="514350" indent="-514350">
              <a:buAutoNum type="arabicPeriod"/>
            </a:pPr>
            <a:endParaRPr lang="en-US" dirty="0"/>
          </a:p>
          <a:p>
            <a:pPr marL="514350" indent="-514350">
              <a:buAutoNum type="arabicPeriod"/>
            </a:pPr>
            <a:r>
              <a:rPr lang="en-US" dirty="0"/>
              <a:t>the actions based on that belief, including certain consumer behaviors and the ascription of high status to those who possess wealth or desired consumer goods and experiences.  </a:t>
            </a:r>
          </a:p>
          <a:p>
            <a:endParaRPr lang="en-US" dirty="0"/>
          </a:p>
        </p:txBody>
      </p:sp>
    </p:spTree>
    <p:extLst>
      <p:ext uri="{BB962C8B-B14F-4D97-AF65-F5344CB8AC3E}">
        <p14:creationId xmlns:p14="http://schemas.microsoft.com/office/powerpoint/2010/main" val="13990446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C4325A-77DF-4255-A1B8-B869B40F763B}"/>
              </a:ext>
            </a:extLst>
          </p:cNvPr>
          <p:cNvSpPr txBox="1"/>
          <p:nvPr/>
        </p:nvSpPr>
        <p:spPr>
          <a:xfrm>
            <a:off x="1849120" y="1168400"/>
            <a:ext cx="7508240" cy="6124754"/>
          </a:xfrm>
          <a:prstGeom prst="rect">
            <a:avLst/>
          </a:prstGeom>
          <a:noFill/>
        </p:spPr>
        <p:txBody>
          <a:bodyPr wrap="square">
            <a:spAutoFit/>
          </a:bodyPr>
          <a:lstStyle/>
          <a:p>
            <a:pPr marL="0" marR="0">
              <a:spcBef>
                <a:spcPts val="0"/>
              </a:spcBef>
              <a:spcAft>
                <a:spcPts val="0"/>
              </a:spcAft>
            </a:pPr>
            <a:r>
              <a:rPr lang="en-US" sz="2000" b="1" dirty="0">
                <a:latin typeface="Times New Roman" panose="02020603050405020304" pitchFamily="18" charset="0"/>
                <a:ea typeface="MS Mincho" panose="02020609040205080304" pitchFamily="49" charset="-128"/>
              </a:rPr>
              <a:t>** t</a:t>
            </a:r>
            <a:r>
              <a:rPr lang="en-US" sz="2000" b="1" dirty="0">
                <a:effectLst/>
                <a:latin typeface="Times New Roman" panose="02020603050405020304" pitchFamily="18" charset="0"/>
                <a:ea typeface="MS Mincho" panose="02020609040205080304" pitchFamily="49" charset="-128"/>
              </a:rPr>
              <a:t>he patience and perseverance cultivated in practice can help with frustration and burnout</a:t>
            </a:r>
          </a:p>
          <a:p>
            <a:pPr marL="0" marR="0">
              <a:spcBef>
                <a:spcPts val="0"/>
              </a:spcBef>
              <a:spcAft>
                <a:spcPts val="0"/>
              </a:spcAft>
            </a:pPr>
            <a:endParaRPr lang="en-US" sz="2000" b="1" dirty="0">
              <a:latin typeface="Times New Roman" panose="02020603050405020304" pitchFamily="18" charset="0"/>
              <a:ea typeface="MS Mincho" panose="02020609040205080304" pitchFamily="49" charset="-128"/>
            </a:endParaRPr>
          </a:p>
          <a:p>
            <a:pPr marL="0" marR="0">
              <a:spcBef>
                <a:spcPts val="0"/>
              </a:spcBef>
              <a:spcAft>
                <a:spcPts val="0"/>
              </a:spcAft>
            </a:pPr>
            <a:endParaRPr lang="en-US" sz="20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i="1" dirty="0">
                <a:latin typeface="Times New Roman" panose="02020603050405020304" pitchFamily="18" charset="0"/>
                <a:ea typeface="MS Mincho" panose="02020609040205080304" pitchFamily="49" charset="-128"/>
              </a:rPr>
              <a:t>** bodhicitta</a:t>
            </a:r>
            <a:r>
              <a:rPr lang="en-US" sz="2000" b="1" dirty="0">
                <a:latin typeface="Times New Roman" panose="02020603050405020304" pitchFamily="18" charset="0"/>
                <a:ea typeface="MS Mincho" panose="02020609040205080304" pitchFamily="49" charset="-128"/>
              </a:rPr>
              <a:t> and compassion it entails can help as a foundation:</a:t>
            </a:r>
          </a:p>
          <a:p>
            <a:pPr marL="0" marR="0">
              <a:spcBef>
                <a:spcPts val="0"/>
              </a:spcBef>
              <a:spcAft>
                <a:spcPts val="0"/>
              </a:spcAft>
            </a:pPr>
            <a:endParaRPr lang="en-US" sz="2000" b="1" dirty="0">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effectLst/>
                <a:latin typeface="Times New Roman" panose="02020603050405020304" pitchFamily="18" charset="0"/>
                <a:ea typeface="MS Mincho" panose="02020609040205080304" pitchFamily="49" charset="-128"/>
              </a:rPr>
              <a:t>“If we take bodhicitta—the desire for the welfare of all beings—as our foundation stone, then that is what we can count on, whatever else is happening.”</a:t>
            </a:r>
          </a:p>
          <a:p>
            <a:pPr marL="0" marR="0">
              <a:spcBef>
                <a:spcPts val="0"/>
              </a:spcBef>
              <a:spcAft>
                <a:spcPts val="0"/>
              </a:spcAft>
            </a:pPr>
            <a:endParaRPr lang="en-US" sz="2000" b="1" dirty="0">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effectLst/>
                <a:latin typeface="Times New Roman" panose="02020603050405020304" pitchFamily="18" charset="0"/>
                <a:ea typeface="MS Mincho" panose="02020609040205080304" pitchFamily="49" charset="-128"/>
              </a:rPr>
              <a:t>“By strengthening compassion, we give fuel to our courage and determination. By refreshing our sense of belonging to the world, we widen the web of relationships that nourishes us and protects us from burnout.”</a:t>
            </a:r>
            <a:endParaRPr lang="en-US" sz="2000" b="1" dirty="0">
              <a:latin typeface="Times New Roman" panose="02020603050405020304" pitchFamily="18" charset="0"/>
              <a:ea typeface="MS Mincho" panose="02020609040205080304" pitchFamily="49" charset="-128"/>
            </a:endParaRPr>
          </a:p>
          <a:p>
            <a:pPr marL="0" marR="0">
              <a:spcBef>
                <a:spcPts val="0"/>
              </a:spcBef>
              <a:spcAft>
                <a:spcPts val="0"/>
              </a:spcAft>
            </a:pPr>
            <a:endParaRPr lang="en-US" sz="2000" b="1" dirty="0">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latin typeface="Times New Roman" panose="02020603050405020304" pitchFamily="18" charset="0"/>
                <a:ea typeface="MS Mincho" panose="02020609040205080304" pitchFamily="49" charset="-128"/>
              </a:rPr>
              <a:t>Joanna Macy and Chris Johnstone in </a:t>
            </a:r>
            <a:r>
              <a:rPr lang="en-US" sz="2000" b="1" i="1" dirty="0">
                <a:latin typeface="Times New Roman" panose="02020603050405020304" pitchFamily="18" charset="0"/>
                <a:ea typeface="MS Mincho" panose="02020609040205080304" pitchFamily="49" charset="-128"/>
              </a:rPr>
              <a:t>Active Hope </a:t>
            </a:r>
            <a:r>
              <a:rPr lang="en-US" sz="2000" b="1" dirty="0">
                <a:latin typeface="Times New Roman" panose="02020603050405020304" pitchFamily="18" charset="0"/>
                <a:ea typeface="MS Mincho" panose="02020609040205080304" pitchFamily="49" charset="-128"/>
              </a:rPr>
              <a:t>(217, 32)</a:t>
            </a:r>
          </a:p>
          <a:p>
            <a:pPr marL="0" marR="0">
              <a:spcBef>
                <a:spcPts val="0"/>
              </a:spcBef>
              <a:spcAft>
                <a:spcPts val="0"/>
              </a:spcAft>
            </a:pPr>
            <a:endParaRPr lang="en-US" dirty="0">
              <a:latin typeface="Times New Roman" panose="02020603050405020304" pitchFamily="18" charset="0"/>
              <a:ea typeface="MS Mincho" panose="02020609040205080304" pitchFamily="49" charset="-128"/>
            </a:endParaRPr>
          </a:p>
          <a:p>
            <a:pPr marL="0" marR="0">
              <a:spcBef>
                <a:spcPts val="0"/>
              </a:spcBef>
              <a:spcAft>
                <a:spcPts val="0"/>
              </a:spcAft>
            </a:pPr>
            <a:endParaRPr lang="en-US" dirty="0">
              <a:latin typeface="Times New Roman" panose="02020603050405020304" pitchFamily="18" charset="0"/>
              <a:ea typeface="MS Mincho" panose="02020609040205080304" pitchFamily="49" charset="-128"/>
            </a:endParaRPr>
          </a:p>
          <a:p>
            <a:pPr marL="0" marR="0">
              <a:spcBef>
                <a:spcPts val="0"/>
              </a:spcBef>
              <a:spcAft>
                <a:spcPts val="0"/>
              </a:spcAft>
            </a:pPr>
            <a:endParaRPr lang="en-US" sz="1800" dirty="0">
              <a:effectLst/>
              <a:latin typeface="Times New Roman" panose="02020603050405020304" pitchFamily="18" charset="0"/>
              <a:ea typeface="MS Mincho" panose="02020609040205080304" pitchFamily="49" charset="-128"/>
            </a:endParaRPr>
          </a:p>
          <a:p>
            <a:pPr marL="0" marR="0">
              <a:spcBef>
                <a:spcPts val="0"/>
              </a:spcBef>
              <a:spcAft>
                <a:spcPts val="0"/>
              </a:spcAft>
            </a:pPr>
            <a:endParaRPr lang="en-US" sz="1800" dirty="0">
              <a:effectLst/>
              <a:latin typeface="Times New Roman" panose="02020603050405020304" pitchFamily="18" charset="0"/>
              <a:ea typeface="MS Mincho" panose="02020609040205080304" pitchFamily="49" charset="-128"/>
            </a:endParaRPr>
          </a:p>
        </p:txBody>
      </p:sp>
    </p:spTree>
    <p:extLst>
      <p:ext uri="{BB962C8B-B14F-4D97-AF65-F5344CB8AC3E}">
        <p14:creationId xmlns:p14="http://schemas.microsoft.com/office/powerpoint/2010/main" val="18923479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C195506-C0D6-49AB-9761-FCF3143477D5}"/>
              </a:ext>
            </a:extLst>
          </p:cNvPr>
          <p:cNvSpPr txBox="1"/>
          <p:nvPr/>
        </p:nvSpPr>
        <p:spPr>
          <a:xfrm>
            <a:off x="1047750" y="552450"/>
            <a:ext cx="8096250" cy="5509200"/>
          </a:xfrm>
          <a:prstGeom prst="rect">
            <a:avLst/>
          </a:prstGeom>
          <a:noFill/>
        </p:spPr>
        <p:txBody>
          <a:bodyPr wrap="square">
            <a:spAutoFit/>
          </a:bodyPr>
          <a:lstStyle/>
          <a:p>
            <a:pPr marL="0" marR="0">
              <a:spcBef>
                <a:spcPts val="0"/>
              </a:spcBef>
              <a:spcAft>
                <a:spcPts val="0"/>
              </a:spcAft>
            </a:pPr>
            <a:r>
              <a:rPr lang="en-US" sz="3200" b="1" dirty="0">
                <a:latin typeface="Times New Roman" panose="02020603050405020304" pitchFamily="18" charset="0"/>
                <a:ea typeface="MS Mincho" panose="02020609040205080304" pitchFamily="49" charset="-128"/>
              </a:rPr>
              <a:t>W</a:t>
            </a:r>
            <a:r>
              <a:rPr lang="en-US" sz="3200" b="1" dirty="0">
                <a:effectLst/>
                <a:latin typeface="Times New Roman" panose="02020603050405020304" pitchFamily="18" charset="0"/>
                <a:ea typeface="MS Mincho" panose="02020609040205080304" pitchFamily="49" charset="-128"/>
              </a:rPr>
              <a:t>hat can we do at various levels? </a:t>
            </a:r>
          </a:p>
          <a:p>
            <a:pPr marL="0" marR="0">
              <a:spcBef>
                <a:spcPts val="0"/>
              </a:spcBef>
              <a:spcAft>
                <a:spcPts val="0"/>
              </a:spcAft>
            </a:pPr>
            <a:r>
              <a:rPr lang="en-US" sz="32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sz="3200" b="1" dirty="0">
                <a:effectLst/>
                <a:latin typeface="Times New Roman" panose="02020603050405020304" pitchFamily="18" charset="0"/>
                <a:ea typeface="MS Mincho" panose="02020609040205080304" pitchFamily="49" charset="-128"/>
              </a:rPr>
              <a:t>	individual</a:t>
            </a:r>
          </a:p>
          <a:p>
            <a:pPr marL="0" marR="0">
              <a:spcBef>
                <a:spcPts val="0"/>
              </a:spcBef>
              <a:spcAft>
                <a:spcPts val="0"/>
              </a:spcAft>
            </a:pPr>
            <a:r>
              <a:rPr lang="en-US" sz="32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sz="3200" b="1" dirty="0">
                <a:effectLst/>
                <a:latin typeface="Times New Roman" panose="02020603050405020304" pitchFamily="18" charset="0"/>
                <a:ea typeface="MS Mincho" panose="02020609040205080304" pitchFamily="49" charset="-128"/>
              </a:rPr>
              <a:t>	local</a:t>
            </a:r>
          </a:p>
          <a:p>
            <a:pPr marL="0" marR="0">
              <a:spcBef>
                <a:spcPts val="0"/>
              </a:spcBef>
              <a:spcAft>
                <a:spcPts val="0"/>
              </a:spcAft>
            </a:pPr>
            <a:r>
              <a:rPr lang="en-US" sz="32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sz="3200" b="1" dirty="0">
                <a:effectLst/>
                <a:latin typeface="Times New Roman" panose="02020603050405020304" pitchFamily="18" charset="0"/>
                <a:ea typeface="MS Mincho" panose="02020609040205080304" pitchFamily="49" charset="-128"/>
              </a:rPr>
              <a:t>	regional</a:t>
            </a:r>
          </a:p>
          <a:p>
            <a:pPr marL="0" marR="0">
              <a:spcBef>
                <a:spcPts val="0"/>
              </a:spcBef>
              <a:spcAft>
                <a:spcPts val="0"/>
              </a:spcAft>
            </a:pPr>
            <a:r>
              <a:rPr lang="en-US" sz="32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sz="3200" b="1" dirty="0">
                <a:effectLst/>
                <a:latin typeface="Times New Roman" panose="02020603050405020304" pitchFamily="18" charset="0"/>
                <a:ea typeface="MS Mincho" panose="02020609040205080304" pitchFamily="49" charset="-128"/>
              </a:rPr>
              <a:t>	national</a:t>
            </a:r>
          </a:p>
          <a:p>
            <a:pPr marL="0" marR="0">
              <a:spcBef>
                <a:spcPts val="0"/>
              </a:spcBef>
              <a:spcAft>
                <a:spcPts val="0"/>
              </a:spcAft>
            </a:pPr>
            <a:r>
              <a:rPr lang="en-US" sz="32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sz="3200" b="1" dirty="0">
                <a:effectLst/>
                <a:latin typeface="Times New Roman" panose="02020603050405020304" pitchFamily="18" charset="0"/>
                <a:ea typeface="MS Mincho" panose="02020609040205080304" pitchFamily="49" charset="-128"/>
              </a:rPr>
              <a:t>	international</a:t>
            </a:r>
          </a:p>
        </p:txBody>
      </p:sp>
    </p:spTree>
    <p:extLst>
      <p:ext uri="{BB962C8B-B14F-4D97-AF65-F5344CB8AC3E}">
        <p14:creationId xmlns:p14="http://schemas.microsoft.com/office/powerpoint/2010/main" val="2105215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83EC74E-D7CC-4891-ADC8-3F36F25E488D}"/>
              </a:ext>
            </a:extLst>
          </p:cNvPr>
          <p:cNvSpPr txBox="1"/>
          <p:nvPr/>
        </p:nvSpPr>
        <p:spPr>
          <a:xfrm>
            <a:off x="1351280" y="1219200"/>
            <a:ext cx="8605520" cy="4708981"/>
          </a:xfrm>
          <a:prstGeom prst="rect">
            <a:avLst/>
          </a:prstGeom>
          <a:noFill/>
        </p:spPr>
        <p:txBody>
          <a:bodyPr wrap="square">
            <a:spAutoFit/>
          </a:bodyPr>
          <a:lstStyle/>
          <a:p>
            <a:pPr marL="0" marR="0">
              <a:spcBef>
                <a:spcPts val="0"/>
              </a:spcBef>
              <a:spcAft>
                <a:spcPts val="0"/>
              </a:spcAft>
            </a:pPr>
            <a:r>
              <a:rPr lang="en-US" sz="2000" b="1" dirty="0">
                <a:effectLst/>
                <a:latin typeface="Times New Roman" panose="02020603050405020304" pitchFamily="18" charset="0"/>
                <a:ea typeface="MS Mincho" panose="02020609040205080304" pitchFamily="49" charset="-128"/>
              </a:rPr>
              <a:t>For most of us, not full-blown desire for more, but fear of having less (attachment to our lifestyle)</a:t>
            </a:r>
          </a:p>
          <a:p>
            <a:pPr marL="0" marR="0">
              <a:spcBef>
                <a:spcPts val="0"/>
              </a:spcBef>
              <a:spcAft>
                <a:spcPts val="0"/>
              </a:spcAft>
            </a:pPr>
            <a:r>
              <a:rPr lang="en-US" sz="20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endParaRPr lang="en-US" sz="2000" b="1" dirty="0">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effectLst/>
                <a:latin typeface="Times New Roman" panose="02020603050405020304" pitchFamily="18" charset="0"/>
                <a:ea typeface="MS Mincho" panose="02020609040205080304" pitchFamily="49" charset="-128"/>
              </a:rPr>
              <a:t>The iss</a:t>
            </a:r>
            <a:r>
              <a:rPr lang="en-US" sz="2000" b="1" dirty="0">
                <a:latin typeface="Times New Roman" panose="02020603050405020304" pitchFamily="18" charset="0"/>
                <a:ea typeface="MS Mincho" panose="02020609040205080304" pitchFamily="49" charset="-128"/>
              </a:rPr>
              <a:t>ue may be our </a:t>
            </a:r>
            <a:r>
              <a:rPr lang="en-US" sz="2000" b="1" dirty="0">
                <a:effectLst/>
                <a:latin typeface="Times New Roman" panose="02020603050405020304" pitchFamily="18" charset="0"/>
                <a:ea typeface="MS Mincho" panose="02020609040205080304" pitchFamily="49" charset="-128"/>
              </a:rPr>
              <a:t>clinging more than our craving.</a:t>
            </a:r>
          </a:p>
          <a:p>
            <a:pPr marL="0" marR="0">
              <a:spcBef>
                <a:spcPts val="0"/>
              </a:spcBef>
              <a:spcAft>
                <a:spcPts val="0"/>
              </a:spcAft>
            </a:pPr>
            <a:endParaRPr lang="en-US" sz="20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latin typeface="Times New Roman" panose="02020603050405020304" pitchFamily="18" charset="0"/>
                <a:ea typeface="MS Mincho" panose="02020609040205080304" pitchFamily="49" charset="-128"/>
              </a:rPr>
              <a:t>desire as</a:t>
            </a:r>
          </a:p>
          <a:p>
            <a:pPr marL="0" marR="0">
              <a:spcBef>
                <a:spcPts val="0"/>
              </a:spcBef>
              <a:spcAft>
                <a:spcPts val="0"/>
              </a:spcAft>
            </a:pPr>
            <a:endParaRPr lang="en-US" sz="20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latin typeface="Times New Roman" panose="02020603050405020304" pitchFamily="18" charset="0"/>
                <a:ea typeface="MS Mincho" panose="02020609040205080304" pitchFamily="49" charset="-128"/>
              </a:rPr>
              <a:t>craving for things/situations we don’t have</a:t>
            </a:r>
          </a:p>
          <a:p>
            <a:pPr marL="0" marR="0">
              <a:spcBef>
                <a:spcPts val="0"/>
              </a:spcBef>
              <a:spcAft>
                <a:spcPts val="0"/>
              </a:spcAft>
            </a:pPr>
            <a:endParaRPr lang="en-US" sz="20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latin typeface="Times New Roman" panose="02020603050405020304" pitchFamily="18" charset="0"/>
                <a:ea typeface="MS Mincho" panose="02020609040205080304" pitchFamily="49" charset="-128"/>
              </a:rPr>
              <a:t>clinging to things/situations we do have</a:t>
            </a:r>
          </a:p>
          <a:p>
            <a:pPr marL="0" marR="0">
              <a:spcBef>
                <a:spcPts val="0"/>
              </a:spcBef>
              <a:spcAft>
                <a:spcPts val="0"/>
              </a:spcAft>
            </a:pPr>
            <a:endParaRPr lang="en-US" sz="20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latin typeface="Times New Roman" panose="02020603050405020304" pitchFamily="18" charset="0"/>
                <a:ea typeface="MS Mincho" panose="02020609040205080304" pitchFamily="49" charset="-128"/>
              </a:rPr>
              <a:t>Less a desire to have more than a fear </a:t>
            </a:r>
            <a:r>
              <a:rPr lang="en-US" sz="2000" b="1">
                <a:latin typeface="Times New Roman" panose="02020603050405020304" pitchFamily="18" charset="0"/>
                <a:ea typeface="MS Mincho" panose="02020609040205080304" pitchFamily="49" charset="-128"/>
              </a:rPr>
              <a:t>of having less.</a:t>
            </a:r>
            <a:endParaRPr lang="en-US" sz="2000" b="1" dirty="0">
              <a:latin typeface="Times New Roman" panose="02020603050405020304" pitchFamily="18" charset="0"/>
              <a:ea typeface="MS Mincho" panose="02020609040205080304" pitchFamily="49" charset="-128"/>
            </a:endParaRPr>
          </a:p>
          <a:p>
            <a:pPr marL="0" marR="0">
              <a:spcBef>
                <a:spcPts val="0"/>
              </a:spcBef>
              <a:spcAft>
                <a:spcPts val="0"/>
              </a:spcAft>
            </a:pPr>
            <a:endParaRPr lang="en-US" sz="20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2000" b="1" dirty="0">
                <a:latin typeface="Times New Roman" panose="02020603050405020304" pitchFamily="18" charset="0"/>
                <a:ea typeface="MS Mincho" panose="02020609040205080304" pitchFamily="49" charset="-128"/>
              </a:rPr>
              <a:t>The issue may be materialism more than consumerism.</a:t>
            </a:r>
            <a:endParaRPr lang="en-US" sz="2000" b="1" dirty="0">
              <a:effectLst/>
              <a:latin typeface="Times New Roman" panose="02020603050405020304" pitchFamily="18" charset="0"/>
              <a:ea typeface="MS Mincho" panose="02020609040205080304" pitchFamily="49" charset="-128"/>
            </a:endParaRPr>
          </a:p>
        </p:txBody>
      </p:sp>
    </p:spTree>
    <p:extLst>
      <p:ext uri="{BB962C8B-B14F-4D97-AF65-F5344CB8AC3E}">
        <p14:creationId xmlns:p14="http://schemas.microsoft.com/office/powerpoint/2010/main" val="1704064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3F995A-6BB5-42AA-B0E7-E663A6D680C9}"/>
              </a:ext>
            </a:extLst>
          </p:cNvPr>
          <p:cNvSpPr txBox="1"/>
          <p:nvPr/>
        </p:nvSpPr>
        <p:spPr>
          <a:xfrm>
            <a:off x="1057275" y="1533525"/>
            <a:ext cx="8086725" cy="1569660"/>
          </a:xfrm>
          <a:prstGeom prst="rect">
            <a:avLst/>
          </a:prstGeom>
          <a:noFill/>
        </p:spPr>
        <p:txBody>
          <a:bodyPr wrap="square">
            <a:spAutoFit/>
          </a:bodyPr>
          <a:lstStyle/>
          <a:p>
            <a:pPr marL="0" marR="0" algn="ctr">
              <a:spcBef>
                <a:spcPts val="0"/>
              </a:spcBef>
              <a:spcAft>
                <a:spcPts val="0"/>
              </a:spcAft>
            </a:pPr>
            <a:r>
              <a:rPr lang="en-US" sz="2400" b="1" dirty="0">
                <a:effectLst/>
                <a:latin typeface="Times New Roman" panose="02020603050405020304" pitchFamily="18" charset="0"/>
                <a:ea typeface="MS Mincho" panose="02020609040205080304" pitchFamily="49" charset="-128"/>
              </a:rPr>
              <a:t>materialism and its environmental impact</a:t>
            </a:r>
          </a:p>
          <a:p>
            <a:pPr marL="0" marR="0" algn="ctr">
              <a:spcBef>
                <a:spcPts val="0"/>
              </a:spcBef>
              <a:spcAft>
                <a:spcPts val="0"/>
              </a:spcAft>
            </a:pPr>
            <a:r>
              <a:rPr lang="en-US" sz="2400" b="1" dirty="0">
                <a:effectLst/>
                <a:latin typeface="Times New Roman" panose="02020603050405020304" pitchFamily="18" charset="0"/>
                <a:ea typeface="MS Mincho" panose="02020609040205080304" pitchFamily="49" charset="-128"/>
              </a:rPr>
              <a:t> </a:t>
            </a:r>
          </a:p>
          <a:p>
            <a:pPr marL="0" marR="0" algn="ctr">
              <a:spcBef>
                <a:spcPts val="0"/>
              </a:spcBef>
              <a:spcAft>
                <a:spcPts val="0"/>
              </a:spcAft>
            </a:pPr>
            <a:endParaRPr lang="en-US" sz="2400" b="1" dirty="0">
              <a:latin typeface="Times New Roman" panose="02020603050405020304" pitchFamily="18" charset="0"/>
              <a:ea typeface="MS Mincho" panose="02020609040205080304" pitchFamily="49" charset="-128"/>
            </a:endParaRPr>
          </a:p>
          <a:p>
            <a:pPr marL="0" marR="0" algn="ctr">
              <a:spcBef>
                <a:spcPts val="0"/>
              </a:spcBef>
              <a:spcAft>
                <a:spcPts val="0"/>
              </a:spcAft>
            </a:pPr>
            <a:r>
              <a:rPr lang="en-US" sz="2400" b="1" dirty="0">
                <a:effectLst/>
                <a:latin typeface="Times New Roman" panose="02020603050405020304" pitchFamily="18" charset="0"/>
                <a:ea typeface="MS Mincho" panose="02020609040205080304" pitchFamily="49" charset="-128"/>
              </a:rPr>
              <a:t>as one </a:t>
            </a:r>
            <a:r>
              <a:rPr lang="en-US" sz="2400" b="1" u="sng" dirty="0">
                <a:effectLst/>
                <a:latin typeface="Times New Roman" panose="02020603050405020304" pitchFamily="18" charset="0"/>
                <a:ea typeface="MS Mincho" panose="02020609040205080304" pitchFamily="49" charset="-128"/>
              </a:rPr>
              <a:t>cause </a:t>
            </a:r>
            <a:r>
              <a:rPr lang="en-US" sz="2400" b="1" dirty="0">
                <a:effectLst/>
                <a:latin typeface="Times New Roman" panose="02020603050405020304" pitchFamily="18" charset="0"/>
                <a:ea typeface="MS Mincho" panose="02020609040205080304" pitchFamily="49" charset="-128"/>
              </a:rPr>
              <a:t>of the climate crisis</a:t>
            </a:r>
          </a:p>
        </p:txBody>
      </p:sp>
    </p:spTree>
    <p:extLst>
      <p:ext uri="{BB962C8B-B14F-4D97-AF65-F5344CB8AC3E}">
        <p14:creationId xmlns:p14="http://schemas.microsoft.com/office/powerpoint/2010/main" val="768841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BBC0194-9ED0-4C57-A215-A52542604DAC}"/>
              </a:ext>
            </a:extLst>
          </p:cNvPr>
          <p:cNvSpPr txBox="1"/>
          <p:nvPr/>
        </p:nvSpPr>
        <p:spPr>
          <a:xfrm>
            <a:off x="2198370" y="1339850"/>
            <a:ext cx="7372350" cy="2308324"/>
          </a:xfrm>
          <a:prstGeom prst="rect">
            <a:avLst/>
          </a:prstGeom>
          <a:noFill/>
        </p:spPr>
        <p:txBody>
          <a:bodyPr wrap="square">
            <a:spAutoFit/>
          </a:bodyPr>
          <a:lstStyle/>
          <a:p>
            <a:pPr marL="0" marR="0">
              <a:spcBef>
                <a:spcPts val="0"/>
              </a:spcBef>
              <a:spcAft>
                <a:spcPts val="0"/>
              </a:spcAft>
            </a:pPr>
            <a:r>
              <a:rPr lang="en-US" sz="2400" b="1" dirty="0">
                <a:effectLst/>
                <a:latin typeface="Times New Roman" panose="02020603050405020304" pitchFamily="18" charset="0"/>
                <a:ea typeface="MS Mincho" panose="02020609040205080304" pitchFamily="49" charset="-128"/>
              </a:rPr>
              <a:t>freneticism and distraction, in part caused and/or exacerbated by certain ways of using technology)</a:t>
            </a:r>
          </a:p>
          <a:p>
            <a:pPr marL="0" marR="0">
              <a:spcBef>
                <a:spcPts val="0"/>
              </a:spcBef>
              <a:spcAft>
                <a:spcPts val="0"/>
              </a:spcAft>
            </a:pPr>
            <a:endParaRPr lang="en-US" sz="24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24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sz="2400" b="1" dirty="0">
                <a:effectLst/>
                <a:latin typeface="Times New Roman" panose="02020603050405020304" pitchFamily="18" charset="0"/>
                <a:ea typeface="MS Mincho" panose="02020609040205080304" pitchFamily="49" charset="-128"/>
              </a:rPr>
              <a:t>freneticism and distraction </a:t>
            </a:r>
            <a:r>
              <a:rPr lang="en-US" sz="2400" b="1" dirty="0">
                <a:latin typeface="Times New Roman" panose="02020603050405020304" pitchFamily="18" charset="0"/>
                <a:ea typeface="MS Mincho" panose="02020609040205080304" pitchFamily="49" charset="-128"/>
              </a:rPr>
              <a:t>as a </a:t>
            </a:r>
            <a:r>
              <a:rPr lang="en-US" sz="2400" b="1" u="sng" dirty="0">
                <a:effectLst/>
                <a:latin typeface="Times New Roman" panose="02020603050405020304" pitchFamily="18" charset="0"/>
                <a:ea typeface="MS Mincho" panose="02020609040205080304" pitchFamily="49" charset="-128"/>
              </a:rPr>
              <a:t>hindrance to responding </a:t>
            </a:r>
            <a:r>
              <a:rPr lang="en-US" sz="2400" b="1" dirty="0">
                <a:effectLst/>
                <a:latin typeface="Times New Roman" panose="02020603050405020304" pitchFamily="18" charset="0"/>
                <a:ea typeface="MS Mincho" panose="02020609040205080304" pitchFamily="49" charset="-128"/>
              </a:rPr>
              <a:t>to the climate crisis</a:t>
            </a:r>
          </a:p>
        </p:txBody>
      </p:sp>
    </p:spTree>
    <p:extLst>
      <p:ext uri="{BB962C8B-B14F-4D97-AF65-F5344CB8AC3E}">
        <p14:creationId xmlns:p14="http://schemas.microsoft.com/office/powerpoint/2010/main" val="3763395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6127941-B156-49AF-884C-805735454ED7}"/>
              </a:ext>
            </a:extLst>
          </p:cNvPr>
          <p:cNvSpPr txBox="1"/>
          <p:nvPr/>
        </p:nvSpPr>
        <p:spPr>
          <a:xfrm>
            <a:off x="942975" y="762000"/>
            <a:ext cx="8201025" cy="5498544"/>
          </a:xfrm>
          <a:prstGeom prst="rect">
            <a:avLst/>
          </a:prstGeom>
          <a:noFill/>
        </p:spPr>
        <p:txBody>
          <a:bodyPr wrap="square">
            <a:spAutoFit/>
          </a:bodyPr>
          <a:lstStyle/>
          <a:p>
            <a:pPr marL="0" marR="0" algn="ctr">
              <a:spcBef>
                <a:spcPts val="0"/>
              </a:spcBef>
              <a:spcAft>
                <a:spcPts val="0"/>
              </a:spcAft>
            </a:pPr>
            <a:r>
              <a:rPr lang="en-US" sz="2800" dirty="0">
                <a:effectLst/>
                <a:latin typeface="Times New Roman" panose="02020603050405020304" pitchFamily="18" charset="0"/>
                <a:ea typeface="MS Mincho" panose="02020609040205080304" pitchFamily="49" charset="-128"/>
              </a:rPr>
              <a:t>ignorance and ignor-ance</a:t>
            </a:r>
          </a:p>
          <a:p>
            <a:pPr marL="0" marR="0">
              <a:spcBef>
                <a:spcPts val="0"/>
              </a:spcBef>
              <a:spcAft>
                <a:spcPts val="0"/>
              </a:spcAft>
            </a:pPr>
            <a:r>
              <a:rPr lang="en-US" sz="1800"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b="1" dirty="0">
                <a:effectLst/>
                <a:latin typeface="Times New Roman" panose="02020603050405020304" pitchFamily="18" charset="0"/>
                <a:ea typeface="MS Mincho" panose="02020609040205080304" pitchFamily="49" charset="-128"/>
              </a:rPr>
              <a:t>total lack of knowledge</a:t>
            </a:r>
          </a:p>
          <a:p>
            <a:pPr marL="0" marR="0">
              <a:spcBef>
                <a:spcPts val="0"/>
              </a:spcBef>
              <a:spcAft>
                <a:spcPts val="0"/>
              </a:spcAft>
            </a:pPr>
            <a:r>
              <a:rPr lang="en-US"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b="1" dirty="0">
                <a:effectLst/>
                <a:latin typeface="Times New Roman" panose="02020603050405020304" pitchFamily="18" charset="0"/>
                <a:ea typeface="MS Mincho" panose="02020609040205080304" pitchFamily="49" charset="-128"/>
              </a:rPr>
              <a:t>misinformed</a:t>
            </a:r>
          </a:p>
          <a:p>
            <a:pPr marL="0" marR="0">
              <a:spcBef>
                <a:spcPts val="0"/>
              </a:spcBef>
              <a:spcAft>
                <a:spcPts val="0"/>
              </a:spcAft>
            </a:pPr>
            <a:r>
              <a:rPr lang="en-US"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b="1" dirty="0">
                <a:latin typeface="Times New Roman" panose="02020603050405020304" pitchFamily="18" charset="0"/>
                <a:ea typeface="MS Mincho" panose="02020609040205080304" pitchFamily="49" charset="-128"/>
              </a:rPr>
              <a:t>d</a:t>
            </a:r>
            <a:r>
              <a:rPr lang="en-US" b="1" dirty="0">
                <a:effectLst/>
                <a:latin typeface="Times New Roman" panose="02020603050405020304" pitchFamily="18" charset="0"/>
                <a:ea typeface="MS Mincho" panose="02020609040205080304" pitchFamily="49" charset="-128"/>
              </a:rPr>
              <a:t>istraction</a:t>
            </a:r>
          </a:p>
          <a:p>
            <a:pPr marL="0" marR="0">
              <a:spcBef>
                <a:spcPts val="0"/>
              </a:spcBef>
              <a:spcAft>
                <a:spcPts val="0"/>
              </a:spcAft>
            </a:pPr>
            <a:r>
              <a:rPr lang="en-US"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b="1" dirty="0">
                <a:effectLst/>
                <a:latin typeface="Times New Roman" panose="02020603050405020304" pitchFamily="18" charset="0"/>
                <a:ea typeface="MS Mincho" panose="02020609040205080304" pitchFamily="49" charset="-128"/>
              </a:rPr>
              <a:t>ignoring the problem</a:t>
            </a:r>
          </a:p>
          <a:p>
            <a:pPr marL="0" marR="0">
              <a:spcBef>
                <a:spcPts val="0"/>
              </a:spcBef>
              <a:spcAft>
                <a:spcPts val="0"/>
              </a:spcAft>
            </a:pPr>
            <a:r>
              <a:rPr lang="en-US"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b="1" dirty="0">
                <a:latin typeface="Times New Roman" panose="02020603050405020304" pitchFamily="18" charset="0"/>
                <a:ea typeface="MS Mincho" panose="02020609040205080304" pitchFamily="49" charset="-128"/>
              </a:rPr>
              <a:t>i</a:t>
            </a:r>
            <a:r>
              <a:rPr lang="en-US" b="1" dirty="0">
                <a:effectLst/>
                <a:latin typeface="Times New Roman" panose="02020603050405020304" pitchFamily="18" charset="0"/>
                <a:ea typeface="MS Mincho" panose="02020609040205080304" pitchFamily="49" charset="-128"/>
              </a:rPr>
              <a:t>gnorance/ignor-ance of causal responsibility</a:t>
            </a:r>
          </a:p>
          <a:p>
            <a:pPr marL="0" marR="0">
              <a:spcBef>
                <a:spcPts val="0"/>
              </a:spcBef>
              <a:spcAft>
                <a:spcPts val="0"/>
              </a:spcAft>
            </a:pPr>
            <a:r>
              <a:rPr lang="en-US"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b="1" dirty="0">
                <a:effectLst/>
                <a:latin typeface="Times New Roman" panose="02020603050405020304" pitchFamily="18" charset="0"/>
                <a:ea typeface="MS Mincho" panose="02020609040205080304" pitchFamily="49" charset="-128"/>
              </a:rPr>
              <a:t>ignorance of actions we can take</a:t>
            </a:r>
          </a:p>
          <a:p>
            <a:pPr marL="0" marR="0">
              <a:spcBef>
                <a:spcPts val="0"/>
              </a:spcBef>
              <a:spcAft>
                <a:spcPts val="0"/>
              </a:spcAft>
            </a:pPr>
            <a:r>
              <a:rPr lang="en-US"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b="1" dirty="0">
                <a:effectLst/>
                <a:latin typeface="Times New Roman" panose="02020603050405020304" pitchFamily="18" charset="0"/>
                <a:ea typeface="MS Mincho" panose="02020609040205080304" pitchFamily="49" charset="-128"/>
              </a:rPr>
              <a:t>ideas that justify continuing our destructive lifestyle</a:t>
            </a:r>
          </a:p>
          <a:p>
            <a:pPr marL="0" marR="0">
              <a:spcBef>
                <a:spcPts val="0"/>
              </a:spcBef>
              <a:spcAft>
                <a:spcPts val="0"/>
              </a:spcAft>
            </a:pPr>
            <a:r>
              <a:rPr lang="en-US"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b="1" dirty="0">
                <a:effectLst/>
                <a:latin typeface="Times New Roman" panose="02020603050405020304" pitchFamily="18" charset="0"/>
                <a:ea typeface="MS Mincho" panose="02020609040205080304" pitchFamily="49" charset="-128"/>
              </a:rPr>
              <a:t>ideas about certain others</a:t>
            </a:r>
          </a:p>
          <a:p>
            <a:pPr marL="0" marR="0">
              <a:spcBef>
                <a:spcPts val="0"/>
              </a:spcBef>
              <a:spcAft>
                <a:spcPts val="0"/>
              </a:spcAft>
            </a:pPr>
            <a:r>
              <a:rPr lang="en-US"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b="1" dirty="0">
                <a:effectLst/>
                <a:latin typeface="Times New Roman" panose="02020603050405020304" pitchFamily="18" charset="0"/>
                <a:ea typeface="MS Mincho" panose="02020609040205080304" pitchFamily="49" charset="-128"/>
              </a:rPr>
              <a:t>ignorance of our embeddedness in nature (disconnection)</a:t>
            </a:r>
          </a:p>
        </p:txBody>
      </p:sp>
    </p:spTree>
    <p:extLst>
      <p:ext uri="{BB962C8B-B14F-4D97-AF65-F5344CB8AC3E}">
        <p14:creationId xmlns:p14="http://schemas.microsoft.com/office/powerpoint/2010/main" val="1793390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A0C737-260F-4999-8D89-2D2A8DF84CA8}"/>
              </a:ext>
            </a:extLst>
          </p:cNvPr>
          <p:cNvSpPr txBox="1"/>
          <p:nvPr/>
        </p:nvSpPr>
        <p:spPr>
          <a:xfrm>
            <a:off x="1943100" y="1581151"/>
            <a:ext cx="8439150" cy="2308324"/>
          </a:xfrm>
          <a:prstGeom prst="rect">
            <a:avLst/>
          </a:prstGeom>
          <a:noFill/>
        </p:spPr>
        <p:txBody>
          <a:bodyPr wrap="square">
            <a:spAutoFit/>
          </a:bodyPr>
          <a:lstStyle/>
          <a:p>
            <a:pPr marL="0" marR="0">
              <a:spcBef>
                <a:spcPts val="0"/>
              </a:spcBef>
              <a:spcAft>
                <a:spcPts val="0"/>
              </a:spcAft>
            </a:pPr>
            <a:r>
              <a:rPr lang="en-US" sz="2400" b="1" dirty="0">
                <a:effectLst/>
                <a:latin typeface="Times New Roman" panose="02020603050405020304" pitchFamily="18" charset="0"/>
                <a:ea typeface="MS Mincho" panose="02020609040205080304" pitchFamily="49" charset="-128"/>
              </a:rPr>
              <a:t>materialism as one </a:t>
            </a:r>
            <a:r>
              <a:rPr lang="en-US" sz="2400" b="1" u="sng" dirty="0">
                <a:effectLst/>
                <a:latin typeface="Times New Roman" panose="02020603050405020304" pitchFamily="18" charset="0"/>
                <a:ea typeface="MS Mincho" panose="02020609040205080304" pitchFamily="49" charset="-128"/>
              </a:rPr>
              <a:t>cause</a:t>
            </a:r>
            <a:r>
              <a:rPr lang="en-US" sz="2400" b="1" dirty="0">
                <a:effectLst/>
                <a:latin typeface="Times New Roman" panose="02020603050405020304" pitchFamily="18" charset="0"/>
                <a:ea typeface="MS Mincho" panose="02020609040205080304" pitchFamily="49" charset="-128"/>
              </a:rPr>
              <a:t> of the climate crisis</a:t>
            </a:r>
          </a:p>
          <a:p>
            <a:pPr marL="0" marR="0">
              <a:spcBef>
                <a:spcPts val="0"/>
              </a:spcBef>
              <a:spcAft>
                <a:spcPts val="0"/>
              </a:spcAft>
            </a:pPr>
            <a:r>
              <a:rPr lang="en-US" sz="24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r>
              <a:rPr lang="en-US" sz="2400" b="1" dirty="0">
                <a:effectLst/>
                <a:latin typeface="Times New Roman" panose="02020603050405020304" pitchFamily="18" charset="0"/>
                <a:ea typeface="MS Mincho" panose="02020609040205080304" pitchFamily="49" charset="-128"/>
              </a:rPr>
              <a:t>     </a:t>
            </a:r>
          </a:p>
          <a:p>
            <a:pPr marL="0" marR="0">
              <a:spcBef>
                <a:spcPts val="0"/>
              </a:spcBef>
              <a:spcAft>
                <a:spcPts val="0"/>
              </a:spcAft>
            </a:pPr>
            <a:endParaRPr lang="en-US" sz="2400" b="1" dirty="0">
              <a:latin typeface="Times New Roman" panose="02020603050405020304" pitchFamily="18" charset="0"/>
              <a:ea typeface="MS Mincho" panose="02020609040205080304" pitchFamily="49" charset="-128"/>
            </a:endParaRPr>
          </a:p>
          <a:p>
            <a:pPr marL="0" marR="0">
              <a:spcBef>
                <a:spcPts val="0"/>
              </a:spcBef>
              <a:spcAft>
                <a:spcPts val="0"/>
              </a:spcAft>
            </a:pPr>
            <a:r>
              <a:rPr lang="en-US" sz="2400" b="1" dirty="0">
                <a:effectLst/>
                <a:latin typeface="Times New Roman" panose="02020603050405020304" pitchFamily="18" charset="0"/>
                <a:ea typeface="MS Mincho" panose="02020609040205080304" pitchFamily="49" charset="-128"/>
              </a:rPr>
              <a:t>freneticism and ignorance/ignor-ance as </a:t>
            </a:r>
            <a:r>
              <a:rPr lang="en-US" sz="2400" b="1" u="sng" dirty="0">
                <a:effectLst/>
                <a:latin typeface="Times New Roman" panose="02020603050405020304" pitchFamily="18" charset="0"/>
                <a:ea typeface="MS Mincho" panose="02020609040205080304" pitchFamily="49" charset="-128"/>
              </a:rPr>
              <a:t>hindrance to responding</a:t>
            </a:r>
            <a:r>
              <a:rPr lang="en-US" sz="2400" b="1" dirty="0">
                <a:effectLst/>
                <a:latin typeface="Times New Roman" panose="02020603050405020304" pitchFamily="18" charset="0"/>
                <a:ea typeface="MS Mincho" panose="02020609040205080304" pitchFamily="49" charset="-128"/>
              </a:rPr>
              <a:t> to the crisis</a:t>
            </a:r>
          </a:p>
        </p:txBody>
      </p:sp>
    </p:spTree>
    <p:extLst>
      <p:ext uri="{BB962C8B-B14F-4D97-AF65-F5344CB8AC3E}">
        <p14:creationId xmlns:p14="http://schemas.microsoft.com/office/powerpoint/2010/main" val="2806531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1E53A5-0897-4398-A9E2-4BFB0B07F2EF}"/>
              </a:ext>
            </a:extLst>
          </p:cNvPr>
          <p:cNvSpPr txBox="1"/>
          <p:nvPr/>
        </p:nvSpPr>
        <p:spPr>
          <a:xfrm>
            <a:off x="1107440" y="650240"/>
            <a:ext cx="9093200" cy="5909310"/>
          </a:xfrm>
          <a:prstGeom prst="rect">
            <a:avLst/>
          </a:prstGeom>
          <a:noFill/>
        </p:spPr>
        <p:txBody>
          <a:bodyPr wrap="square">
            <a:spAutoFit/>
          </a:bodyPr>
          <a:lstStyle/>
          <a:p>
            <a:pPr marL="0" marR="0">
              <a:spcBef>
                <a:spcPts val="0"/>
              </a:spcBef>
              <a:spcAft>
                <a:spcPts val="0"/>
              </a:spcAft>
            </a:pPr>
            <a:r>
              <a:rPr lang="en-US" sz="1800" b="1" dirty="0">
                <a:effectLst/>
                <a:latin typeface="Times New Roman" panose="02020603050405020304" pitchFamily="18" charset="0"/>
                <a:ea typeface="MS Mincho" panose="02020609040205080304" pitchFamily="49" charset="-128"/>
              </a:rPr>
              <a:t>freneticism and distraction: need to slow down and pay attention</a:t>
            </a:r>
          </a:p>
          <a:p>
            <a:pPr marL="0" marR="0">
              <a:spcBef>
                <a:spcPts val="0"/>
              </a:spcBef>
              <a:spcAft>
                <a:spcPts val="0"/>
              </a:spcAft>
            </a:pPr>
            <a:r>
              <a:rPr lang="en-US" sz="1800" dirty="0">
                <a:effectLst/>
                <a:latin typeface="Times New Roman" panose="02020603050405020304" pitchFamily="18" charset="0"/>
                <a:ea typeface="MS Mincho" panose="02020609040205080304" pitchFamily="49" charset="-128"/>
              </a:rPr>
              <a:t> </a:t>
            </a:r>
            <a:endParaRPr lang="en-US" dirty="0">
              <a:latin typeface="Times New Roman" panose="02020603050405020304" pitchFamily="18" charset="0"/>
              <a:ea typeface="MS Mincho" panose="02020609040205080304" pitchFamily="49" charset="-128"/>
            </a:endParaRPr>
          </a:p>
          <a:p>
            <a:pPr marL="0" marR="0">
              <a:spcBef>
                <a:spcPts val="0"/>
              </a:spcBef>
              <a:spcAft>
                <a:spcPts val="0"/>
              </a:spcAft>
            </a:pPr>
            <a:r>
              <a:rPr lang="en-US" b="1" dirty="0">
                <a:latin typeface="Times New Roman" panose="02020603050405020304" pitchFamily="18" charset="0"/>
                <a:ea typeface="MS Mincho" panose="02020609040205080304" pitchFamily="49" charset="-128"/>
              </a:rPr>
              <a:t>s</a:t>
            </a:r>
            <a:r>
              <a:rPr lang="en-US" sz="1800" b="1" dirty="0">
                <a:effectLst/>
                <a:latin typeface="Times New Roman" panose="02020603050405020304" pitchFamily="18" charset="0"/>
                <a:ea typeface="MS Mincho" panose="02020609040205080304" pitchFamily="49" charset="-128"/>
              </a:rPr>
              <a:t>paciousness</a:t>
            </a:r>
            <a:r>
              <a:rPr lang="en-US" sz="1800" dirty="0">
                <a:effectLst/>
                <a:latin typeface="Times New Roman" panose="02020603050405020304" pitchFamily="18" charset="0"/>
                <a:ea typeface="MS Mincho" panose="02020609040205080304" pitchFamily="49" charset="-128"/>
              </a:rPr>
              <a:t>     </a:t>
            </a:r>
            <a:r>
              <a:rPr lang="en-US" sz="1800" b="1" dirty="0">
                <a:effectLst/>
                <a:latin typeface="Times New Roman" panose="02020603050405020304" pitchFamily="18" charset="0"/>
                <a:ea typeface="MS Mincho" panose="02020609040205080304" pitchFamily="49" charset="-128"/>
              </a:rPr>
              <a:t>in mental activity (mind </a:t>
            </a:r>
            <a:r>
              <a:rPr lang="ja-JP" altLang="en-US" sz="1800" b="1" dirty="0">
                <a:effectLst/>
                <a:latin typeface="Times New Roman" panose="02020603050405020304" pitchFamily="18" charset="0"/>
                <a:ea typeface="MS Mincho" panose="02020609040205080304" pitchFamily="49" charset="-128"/>
              </a:rPr>
              <a:t>意</a:t>
            </a:r>
            <a:r>
              <a:rPr lang="en-US" sz="1800" b="1" dirty="0">
                <a:effectLst/>
                <a:latin typeface="Times New Roman" panose="02020603050405020304" pitchFamily="18" charset="0"/>
                <a:ea typeface="MS Mincho" panose="02020609040205080304" pitchFamily="49" charset="-128"/>
              </a:rPr>
              <a:t>), speech (mouth </a:t>
            </a:r>
            <a:r>
              <a:rPr lang="ja-JP" altLang="en-US" sz="1800" b="1" dirty="0">
                <a:effectLst/>
                <a:latin typeface="Times New Roman" panose="02020603050405020304" pitchFamily="18" charset="0"/>
                <a:ea typeface="MS Mincho" panose="02020609040205080304" pitchFamily="49" charset="-128"/>
              </a:rPr>
              <a:t>口</a:t>
            </a:r>
            <a:r>
              <a:rPr lang="en-US" sz="1800" b="1" dirty="0">
                <a:effectLst/>
                <a:latin typeface="Times New Roman" panose="02020603050405020304" pitchFamily="18" charset="0"/>
                <a:ea typeface="MS Mincho" panose="02020609040205080304" pitchFamily="49" charset="-128"/>
              </a:rPr>
              <a:t>), physical actions (body </a:t>
            </a:r>
            <a:r>
              <a:rPr lang="ja-JP" altLang="en-US" sz="1800" b="1" dirty="0">
                <a:effectLst/>
                <a:latin typeface="Times New Roman" panose="02020603050405020304" pitchFamily="18" charset="0"/>
                <a:ea typeface="MS Mincho" panose="02020609040205080304" pitchFamily="49" charset="-128"/>
              </a:rPr>
              <a:t>身</a:t>
            </a:r>
            <a:r>
              <a:rPr lang="en-US" sz="1800" b="1" dirty="0">
                <a:effectLst/>
                <a:latin typeface="Times New Roman" panose="02020603050405020304" pitchFamily="18" charset="0"/>
                <a:ea typeface="MS Mincho" panose="02020609040205080304" pitchFamily="49" charset="-128"/>
              </a:rPr>
              <a:t>)</a:t>
            </a:r>
          </a:p>
          <a:p>
            <a:pPr marL="0" marR="0">
              <a:spcBef>
                <a:spcPts val="0"/>
              </a:spcBef>
              <a:spcAft>
                <a:spcPts val="0"/>
              </a:spcAft>
            </a:pPr>
            <a:endParaRPr lang="en-US" b="1" dirty="0">
              <a:latin typeface="Times New Roman" panose="02020603050405020304" pitchFamily="18" charset="0"/>
              <a:ea typeface="MS Mincho" panose="02020609040205080304" pitchFamily="49" charset="-128"/>
            </a:endParaRPr>
          </a:p>
          <a:p>
            <a:pPr marL="0" marR="0">
              <a:spcBef>
                <a:spcPts val="0"/>
              </a:spcBef>
              <a:spcAft>
                <a:spcPts val="0"/>
              </a:spcAft>
            </a:pPr>
            <a:r>
              <a:rPr lang="en-US" sz="1800" b="1" dirty="0">
                <a:effectLst/>
                <a:latin typeface="Times New Roman" panose="02020603050405020304" pitchFamily="18" charset="0"/>
                <a:ea typeface="MS Mincho" panose="02020609040205080304" pitchFamily="49" charset="-128"/>
              </a:rPr>
              <a:t>Ten Detrimental Actions in these three arenas of action/karma:</a:t>
            </a:r>
          </a:p>
          <a:p>
            <a:pPr marL="0" marR="0" algn="ctr">
              <a:spcBef>
                <a:spcPts val="0"/>
              </a:spcBef>
              <a:spcAft>
                <a:spcPts val="0"/>
              </a:spcAft>
            </a:pPr>
            <a:endParaRPr lang="en-US" sz="1800" b="1"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1800" b="1" dirty="0">
                <a:effectLst/>
                <a:latin typeface="Times New Roman" panose="02020603050405020304" pitchFamily="18" charset="0"/>
                <a:ea typeface="MS Mincho" panose="02020609040205080304" pitchFamily="49" charset="-128"/>
              </a:rPr>
              <a:t>	physical actions:</a:t>
            </a:r>
          </a:p>
          <a:p>
            <a:pPr marL="228600" marR="0" indent="228600">
              <a:spcBef>
                <a:spcPts val="0"/>
              </a:spcBef>
              <a:spcAft>
                <a:spcPts val="0"/>
              </a:spcAft>
            </a:pPr>
            <a:r>
              <a:rPr lang="en-US" sz="1800" b="1" dirty="0">
                <a:effectLst/>
                <a:latin typeface="Times New Roman" panose="02020603050405020304" pitchFamily="18" charset="0"/>
                <a:ea typeface="MS Mincho" panose="02020609040205080304" pitchFamily="49" charset="-128"/>
              </a:rPr>
              <a:t>		1.   killing </a:t>
            </a:r>
          </a:p>
          <a:p>
            <a:pPr marL="228600" marR="0" indent="228600">
              <a:spcBef>
                <a:spcPts val="0"/>
              </a:spcBef>
              <a:spcAft>
                <a:spcPts val="0"/>
              </a:spcAft>
            </a:pPr>
            <a:r>
              <a:rPr lang="en-US" sz="1800" b="1" dirty="0">
                <a:effectLst/>
                <a:latin typeface="Times New Roman" panose="02020603050405020304" pitchFamily="18" charset="0"/>
                <a:ea typeface="MS Mincho" panose="02020609040205080304" pitchFamily="49" charset="-128"/>
              </a:rPr>
              <a:t>		2.   stealing</a:t>
            </a:r>
          </a:p>
          <a:p>
            <a:pPr marL="228600" marR="0" indent="228600">
              <a:spcBef>
                <a:spcPts val="0"/>
              </a:spcBef>
              <a:spcAft>
                <a:spcPts val="0"/>
              </a:spcAft>
            </a:pPr>
            <a:r>
              <a:rPr lang="en-US" sz="1800" b="1" dirty="0">
                <a:effectLst/>
                <a:latin typeface="Times New Roman" panose="02020603050405020304" pitchFamily="18" charset="0"/>
                <a:ea typeface="MS Mincho" panose="02020609040205080304" pitchFamily="49" charset="-128"/>
              </a:rPr>
              <a:t>		3.   sexual misconduct</a:t>
            </a:r>
          </a:p>
          <a:p>
            <a:pPr marL="0" marR="0">
              <a:spcBef>
                <a:spcPts val="0"/>
              </a:spcBef>
              <a:spcAft>
                <a:spcPts val="0"/>
              </a:spcAft>
            </a:pPr>
            <a:r>
              <a:rPr lang="en-US" sz="1800" b="1" dirty="0">
                <a:effectLst/>
                <a:latin typeface="Times New Roman" panose="02020603050405020304" pitchFamily="18" charset="0"/>
                <a:ea typeface="MS Mincho" panose="02020609040205080304" pitchFamily="49" charset="-128"/>
              </a:rPr>
              <a:t>     	 verbal actions:</a:t>
            </a:r>
          </a:p>
          <a:p>
            <a:pPr marL="228600" marR="0" indent="228600">
              <a:spcBef>
                <a:spcPts val="0"/>
              </a:spcBef>
              <a:spcAft>
                <a:spcPts val="0"/>
              </a:spcAft>
            </a:pPr>
            <a:r>
              <a:rPr lang="en-US" sz="1800" b="1" dirty="0">
                <a:effectLst/>
                <a:latin typeface="Times New Roman" panose="02020603050405020304" pitchFamily="18" charset="0"/>
                <a:ea typeface="MS Mincho" panose="02020609040205080304" pitchFamily="49" charset="-128"/>
              </a:rPr>
              <a:t>		4.   lying or false speech </a:t>
            </a:r>
          </a:p>
          <a:p>
            <a:pPr marL="228600" marR="0" indent="228600">
              <a:spcBef>
                <a:spcPts val="0"/>
              </a:spcBef>
              <a:spcAft>
                <a:spcPts val="0"/>
              </a:spcAft>
            </a:pPr>
            <a:r>
              <a:rPr lang="en-US" sz="1800" b="1" dirty="0">
                <a:effectLst/>
                <a:latin typeface="Times New Roman" panose="02020603050405020304" pitchFamily="18" charset="0"/>
                <a:ea typeface="MS Mincho" panose="02020609040205080304" pitchFamily="49" charset="-128"/>
              </a:rPr>
              <a:t>		5.   slanderous, divisive speech</a:t>
            </a:r>
          </a:p>
          <a:p>
            <a:pPr marL="228600" marR="0" indent="228600">
              <a:spcBef>
                <a:spcPts val="0"/>
              </a:spcBef>
              <a:spcAft>
                <a:spcPts val="0"/>
              </a:spcAft>
            </a:pPr>
            <a:r>
              <a:rPr lang="en-US" sz="1800" b="1" dirty="0">
                <a:effectLst/>
                <a:latin typeface="Times New Roman" panose="02020603050405020304" pitchFamily="18" charset="0"/>
                <a:ea typeface="MS Mincho" panose="02020609040205080304" pitchFamily="49" charset="-128"/>
              </a:rPr>
              <a:t>		6.   harsh, hurtful speech</a:t>
            </a:r>
          </a:p>
          <a:p>
            <a:pPr marL="228600" marR="0" indent="228600">
              <a:spcBef>
                <a:spcPts val="0"/>
              </a:spcBef>
              <a:spcAft>
                <a:spcPts val="0"/>
              </a:spcAft>
            </a:pPr>
            <a:r>
              <a:rPr lang="en-US" sz="1800" b="1" dirty="0">
                <a:effectLst/>
                <a:latin typeface="Times New Roman" panose="02020603050405020304" pitchFamily="18" charset="0"/>
                <a:ea typeface="MS Mincho" panose="02020609040205080304" pitchFamily="49" charset="-128"/>
              </a:rPr>
              <a:t>		7.   frivolous speech</a:t>
            </a:r>
          </a:p>
          <a:p>
            <a:pPr marL="0" marR="0">
              <a:spcBef>
                <a:spcPts val="0"/>
              </a:spcBef>
              <a:spcAft>
                <a:spcPts val="0"/>
              </a:spcAft>
            </a:pPr>
            <a:r>
              <a:rPr lang="en-US" sz="1800" b="1" dirty="0">
                <a:effectLst/>
                <a:latin typeface="Times New Roman" panose="02020603050405020304" pitchFamily="18" charset="0"/>
                <a:ea typeface="MS Mincho" panose="02020609040205080304" pitchFamily="49" charset="-128"/>
              </a:rPr>
              <a:t>    	  mental actions:</a:t>
            </a:r>
          </a:p>
          <a:p>
            <a:pPr marL="228600" marR="0" indent="228600">
              <a:spcBef>
                <a:spcPts val="0"/>
              </a:spcBef>
              <a:spcAft>
                <a:spcPts val="0"/>
              </a:spcAft>
            </a:pPr>
            <a:r>
              <a:rPr lang="en-US" sz="1800" b="1" dirty="0">
                <a:effectLst/>
                <a:latin typeface="Times New Roman" panose="02020603050405020304" pitchFamily="18" charset="0"/>
                <a:ea typeface="MS Mincho" panose="02020609040205080304" pitchFamily="49" charset="-128"/>
              </a:rPr>
              <a:t>		8.   coveting</a:t>
            </a:r>
          </a:p>
          <a:p>
            <a:pPr marL="228600" marR="0" indent="228600">
              <a:spcBef>
                <a:spcPts val="0"/>
              </a:spcBef>
              <a:spcAft>
                <a:spcPts val="0"/>
              </a:spcAft>
            </a:pPr>
            <a:r>
              <a:rPr lang="en-US" sz="1800" b="1" dirty="0">
                <a:effectLst/>
                <a:latin typeface="Times New Roman" panose="02020603050405020304" pitchFamily="18" charset="0"/>
                <a:ea typeface="MS Mincho" panose="02020609040205080304" pitchFamily="49" charset="-128"/>
              </a:rPr>
              <a:t>		9.   giving way to anger</a:t>
            </a:r>
          </a:p>
          <a:p>
            <a:r>
              <a:rPr lang="en-US" sz="1800" b="1" dirty="0">
                <a:effectLst/>
                <a:latin typeface="Times New Roman" panose="02020603050405020304" pitchFamily="18" charset="0"/>
                <a:ea typeface="MS Mincho" panose="02020609040205080304" pitchFamily="49" charset="-128"/>
              </a:rPr>
              <a:t>		10. holding false views</a:t>
            </a:r>
          </a:p>
          <a:p>
            <a:pPr marL="0" marR="0">
              <a:spcBef>
                <a:spcPts val="0"/>
              </a:spcBef>
              <a:spcAft>
                <a:spcPts val="0"/>
              </a:spcAft>
            </a:pPr>
            <a:endParaRPr lang="en-US" dirty="0">
              <a:latin typeface="Times New Roman" panose="02020603050405020304" pitchFamily="18" charset="0"/>
              <a:ea typeface="MS Mincho" panose="02020609040205080304" pitchFamily="49" charset="-128"/>
            </a:endParaRPr>
          </a:p>
          <a:p>
            <a:pPr marL="0" marR="0">
              <a:spcBef>
                <a:spcPts val="0"/>
              </a:spcBef>
              <a:spcAft>
                <a:spcPts val="0"/>
              </a:spcAft>
            </a:pPr>
            <a:endParaRPr lang="en-US" sz="1800" dirty="0">
              <a:effectLst/>
              <a:latin typeface="Times New Roman" panose="02020603050405020304" pitchFamily="18" charset="0"/>
              <a:ea typeface="MS Mincho" panose="02020609040205080304" pitchFamily="49" charset="-128"/>
            </a:endParaRPr>
          </a:p>
        </p:txBody>
      </p:sp>
    </p:spTree>
    <p:extLst>
      <p:ext uri="{BB962C8B-B14F-4D97-AF65-F5344CB8AC3E}">
        <p14:creationId xmlns:p14="http://schemas.microsoft.com/office/powerpoint/2010/main" val="2962663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757</TotalTime>
  <Words>1737</Words>
  <Application>Microsoft Office PowerPoint</Application>
  <PresentationFormat>Widescreen</PresentationFormat>
  <Paragraphs>265</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Times New Roman</vt:lpstr>
      <vt:lpstr>Office Theme</vt:lpstr>
      <vt:lpstr>Buddhism and the Climate Crisis </vt:lpstr>
      <vt:lpstr>PowerPoint Presentation</vt:lpstr>
      <vt:lpstr>a working definition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Causes of Environmental Problems</dc:title>
  <dc:creator>Ives, Christopher</dc:creator>
  <cp:lastModifiedBy>Ives, Christopher</cp:lastModifiedBy>
  <cp:revision>12</cp:revision>
  <dcterms:created xsi:type="dcterms:W3CDTF">2021-02-18T16:55:56Z</dcterms:created>
  <dcterms:modified xsi:type="dcterms:W3CDTF">2022-10-16T17:31:08Z</dcterms:modified>
</cp:coreProperties>
</file>